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78" r:id="rId6"/>
    <p:sldId id="290" r:id="rId7"/>
    <p:sldId id="291" r:id="rId8"/>
    <p:sldId id="292" r:id="rId9"/>
    <p:sldId id="260" r:id="rId10"/>
    <p:sldId id="280" r:id="rId11"/>
    <p:sldId id="294" r:id="rId12"/>
    <p:sldId id="281" r:id="rId13"/>
    <p:sldId id="258" r:id="rId14"/>
    <p:sldId id="295" r:id="rId15"/>
    <p:sldId id="288" r:id="rId16"/>
    <p:sldId id="293" r:id="rId17"/>
    <p:sldId id="284" r:id="rId18"/>
    <p:sldId id="286" r:id="rId19"/>
    <p:sldId id="287" r:id="rId20"/>
    <p:sldId id="264" r:id="rId21"/>
    <p:sldId id="265" r:id="rId22"/>
    <p:sldId id="269" r:id="rId23"/>
    <p:sldId id="289" r:id="rId24"/>
    <p:sldId id="270" r:id="rId25"/>
    <p:sldId id="271" r:id="rId26"/>
    <p:sldId id="277" r:id="rId27"/>
    <p:sldId id="272" r:id="rId28"/>
    <p:sldId id="273" r:id="rId29"/>
    <p:sldId id="274" r:id="rId30"/>
    <p:sldId id="27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Corbel" panose="020B0503020204020204" pitchFamily="34" charset="0"/>
      <p:regular r:id="rId41"/>
      <p:bold r:id="rId42"/>
      <p:italic r:id="rId43"/>
      <p:boldItalic r:id="rId44"/>
    </p:embeddedFont>
    <p:embeddedFont>
      <p:font typeface="Georgia Pro" panose="02040502050405020303" pitchFamily="18" charset="0"/>
      <p:regular r:id="rId45"/>
      <p:bold r:id="rId46"/>
      <p:italic r:id="rId47"/>
      <p:boldItalic r:id="rId48"/>
    </p:embeddedFont>
    <p:embeddedFont>
      <p:font typeface="Gill Sans" panose="020B0604020202020204" charset="0"/>
      <p:regular r:id="rId49"/>
      <p:bold r:id="rId50"/>
    </p:embeddedFont>
    <p:embeddedFont>
      <p:font typeface="Segoe UI" panose="020B0502040204020203" pitchFamily="34" charset="0"/>
      <p:regular r:id="rId51"/>
      <p:bold r:id="rId52"/>
      <p:italic r:id="rId53"/>
      <p:boldItalic r:id="rId54"/>
    </p:embeddedFont>
    <p:embeddedFont>
      <p:font typeface="The Serif Hand Black" panose="03070902030502020204" pitchFamily="66" charset="0"/>
      <p:bold r:id="rId55"/>
    </p:embeddedFont>
    <p:embeddedFont>
      <p:font typeface="Wingdings 2" panose="05020102010507070707" pitchFamily="18" charset="2"/>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1Fd/6rRq/AfY/jdyBpYWp7wHj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01905-D8A0-A06F-A612-BBE7BBFC22CF}" v="52" dt="2023-07-27T18:11:24.609"/>
    <p1510:client id="{2A7B2E4B-C318-421F-ACF9-32667E2C6783}" v="355" dt="2023-07-27T18:01:07.391"/>
    <p1510:client id="{40EE6231-2471-260B-D5FA-391C8A1ECF7A}" v="26" dt="2023-07-28T14:11:24.015"/>
    <p1510:client id="{46C77164-C164-2AD9-B211-87AA179AA377}" v="7" dt="2023-07-27T18:19:13.164"/>
    <p1510:client id="{485FD2AD-A4BB-4A9D-AA64-6DDE2EF6746B}" v="5" dt="2020-08-25T16:29:56.481"/>
    <p1510:client id="{52642F1B-3A1E-46E6-8C09-986FBBC4D3C0}" v="8" dt="2020-08-25T15:54:34.223"/>
    <p1510:client id="{5AEA29D0-9311-41A7-2C58-422681ABAAB7}" v="15" dt="2020-09-01T15:01:49.622"/>
    <p1510:client id="{5D2B78FA-012D-4317-8463-54A768B7A6EF}" v="58" dt="2020-08-24T23:44:56.560"/>
    <p1510:client id="{60169F5C-8B31-359E-799F-8E1C5439CC1D}" v="90" dt="2023-07-28T01:35:40.245"/>
    <p1510:client id="{6BD2C176-4B06-46CA-8A20-D19698367257}" v="306" dt="2020-08-25T16:13:10.604"/>
    <p1510:client id="{85DE59CE-711E-7AFA-D743-C08D7ABD7F0B}" v="107" dt="2023-07-31T15:07:17.922"/>
    <p1510:client id="{8695FC8B-C85F-4E28-4B0F-17781D258724}" v="5" dt="2020-08-31T15:12:41.947"/>
    <p1510:client id="{978EB576-0EAF-58ED-04C1-378FEF9C6A77}" v="1" dt="2023-07-30T01:00:17.819"/>
    <p1510:client id="{9CB78499-BACE-8D8C-2FAE-3A1DBE3121D4}" v="2255" dt="2023-07-28T03:06:17.677"/>
    <p1510:client id="{A309134A-F40F-178F-17DC-EF3615D6E775}" v="328" dt="2023-07-31T14:32:56.366"/>
    <p1510:client id="{ADC613D7-713D-C0B7-2262-D09F131B7A86}" v="19" dt="2023-07-28T01:00:21.684"/>
    <p1510:client id="{C1E0D974-036E-DA84-8F20-2B77291F9B7A}" v="430" dt="2023-07-30T02:59:28.227"/>
    <p1510:client id="{E9480314-3713-44B2-B958-622E57315708}" v="37" dt="2020-08-25T16:00:13.803"/>
    <p1510:client id="{EEB1D0A8-52F7-42AE-9D7D-8D5695C903EE}" v="4" dt="2020-08-25T13:24:55.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66"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font" Target="fonts/font22.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14:01:43.9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14898 3601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14:01:43.9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15014 3795 16383 0 0,'6'0'0'0'0,"17"0"0"0"0,24 0 0 0 0,11 0 0 0 0,16 0 0 0 0,9 0 0 0 0,4 0 0 0 0,-6 0 0 0 0,-10 0 0 0 0,-10 0 0 0 0,-16 7 0 0 0,-8 2 0 0 0,-4-1 0 0 0,-8 6 0 0 0,-1 0 0 0 0,2-2 0 0 0,4-4 0 0 0,-4 5 0 0 0,1-1 0 0 0,3 5 0 0 0,2 6 0 0 0,3-1 0 0 0,-4 3 0 0 0,-8 3 0 0 0,-14-2 0 0 0,-16-6 0 0 0,-13-6 0 0 0,-10-6 0 0 0,-7-4 0 0 0,-4-3 0 0 0,-2-1 0 0 0,0-1 0 0 0,1 0 0 0 0,0-1 0 0 0,0 2 0 0 0,1-1 0 0 0,1 1 0 0 0,0-7 0 0 0,0-2 0 0 0,0 0 0 0 0,0 2 0 0 0,0 2 0 0 0,1 2 0 0 0,-1 2 0 0 0,0 0 0 0 0,0 1 0 0 0,0 0 0 0 0,0 1 0 0 0,0-1 0 0 0,7-6 0 0 0,9-10 0 0 0,8-8 0 0 0,8-8 0 0 0,4-4 0 0 0,4-10 0 0 0,1-4 0 0 0,0 0 0 0 0,1 1 0 0 0,0 3 0 0 0,-1 1 0 0 0,-1 3 0 0 0,1 1 0 0 0,6 1 0 0 0,9 7 0 0 0,8 10 0 0 0,7 7 0 0 0,5 8 0 0 0,11 5 0 0 0,9 3 0 0 0,4 1 0 0 0,-3 1 0 0 0,-4-1 0 0 0,-4 1 0 0 0,-4-1 0 0 0,-9 6 0 0 0,-4 3 0 0 0,-1-2 0 0 0,1-1 0 0 0,-11-2 0 0 0,-17-2 0 0 0,-15-1 0 0 0,-13-2 0 0 0,-15 0 0 0 0,-9 0 0 0 0,4 6 0 0 0,4 3 0 0 0,0-1 0 0 0,1-1 0 0 0,1-2 0 0 0,-1 5 0 0 0,0 0 0 0 0,0 0 0 0 0,-1-3 0 0 0,0-3 0 0 0,0-1 0 0 0,0-2 0 0 0,0 0 0 0 0,0-2 0 0 0,0 1 0 0 0,0-1 0 0 0,1 1 0 0 0,-1 0 0 0 0,6-7 0 0 0,17-2 0 0 0,11 7 0 0 0,12 4 0 0 0,14 8 0 0 0,8 10 0 0 0,1 8 0 0 0,2-1 0 0 0,2 2 0 0 0,-4 2 0 0 0,-8 4 0 0 0,1-5 0 0 0,-5-1 0 0 0,-4 2 0 0 0,-5-4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14:01:43.9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12038 6695 16383 0 0,'14'0'0'0'0,"17"0"0"0"0,25 0 0 0 0,16 0 0 0 0,2 0 0 0 0,3 0 0 0 0,-6 0 0 0 0,-7 0 0 0 0,-8 0 0 0 0,-7 0 0 0 0,-5 0 0 0 0,3 0 0 0 0,8 0 0 0 0,1 0 0 0 0,-2 0 0 0 0,-3 0 0 0 0,-4 0 0 0 0,-3 0 0 0 0,-3 0 0 0 0,0 0 0 0 0,-8-7 0 0 0,4-2 0 0 0,9 1 0 0 0,11 1 0 0 0,16-5 0 0 0,15 0 0 0 0,8-5 0 0 0,-1 0 0 0 0,-1 4 0 0 0,-11 3 0 0 0,-6 4 0 0 0,-2 2 0 0 0,-7 3 0 0 0,-8 1 0 0 0,-8 0 0 0 0,-6 1 0 0 0,-4 0 0 0 0,-2-1 0 0 0,-1 1 0 0 0,-1-1 0 0 0,0 0 0 0 0,8 0 0 0 0,2 0 0 0 0,7 0 0 0 0,0 0 0 0 0,6 0 0 0 0,4 0 0 0 0,13 0 0 0 0,-1 0 0 0 0,-6 0 0 0 0,-2 0 0 0 0,-6 0 0 0 0,-6 0 0 0 0,-7 0 0 0 0,-5 0 0 0 0,-3 0 0 0 0,-2 0 0 0 0,-1 0 0 0 0,0 0 0 0 0,-1 0 0 0 0,1 0 0 0 0,7 0 0 0 0,10 0 0 0 0,8 0 0 0 0,14 0 0 0 0,0 0 0 0 0,1 0 0 0 0,-6 0 0 0 0,-3 0 0 0 0,1 0 0 0 0,-4 0 0 0 0,-8 0 0 0 0,-7 0 0 0 0,-5 0 0 0 0,-4 0 0 0 0,-2 0 0 0 0,-2 0 0 0 0,-7 7 0 0 0,-3 2 0 0 0,1 0 0 0 0,9-2 0 0 0,5 4 0 0 0,8 1 0 0 0,9-1 0 0 0,-6 3 0 0 0,1 0 0 0 0,-2 4 0 0 0,-3-1 0 0 0,-4-3 0 0 0,-10 3 0 0 0,-4-2 0 0 0,-1-3 0 0 0,-6 3 0 0 0,-1-1 0 0 0,3-3 0 0 0,-4 3 0 0 0,-6 7 0 0 0,-6 6 0 0 0,2-2 0 0 0,-2 3 0 0 0,-2 2 0 0 0,-4 3 0 0 0,5 3 0 0 0,0 2 0 0 0,-2 2 0 0 0,4-7 0 0 0,1-1 0 0 0,-3 0 0 0 0,-3 1 0 0 0,-3 3 0 0 0,-2 1 0 0 0,-9-6 0 0 0,-2 0 0 0 0,-8-7 0 0 0,-8-6 0 0 0,-6-7 0 0 0,-4-5 0 0 0,-5-4 0 0 0,-1-2 0 0 0,-1-1 0 0 0,-1 0 0 0 0,1-1 0 0 0,0 1 0 0 0,0 0 0 0 0,1 1 0 0 0,0 0 0 0 0,0 0 0 0 0,0 0 0 0 0,0 0 0 0 0,0 0 0 0 0,0 0 0 0 0,7-7 0 0 0,2-2 0 0 0,0 0 0 0 0,-2 3 0 0 0,-2 1 0 0 0,-2 2 0 0 0,-1 1 0 0 0,-1 1 0 0 0,-1 1 0 0 0,-1 0 0 0 0,1 1 0 0 0,0-1 0 0 0,-7 1 0 0 0,-16-1 0 0 0,-4 0 0 0 0,-4 0 0 0 0,-3 0 0 0 0,-4 0 0 0 0,-1 0 0 0 0,-1 0 0 0 0,6 0 0 0 0,3 0 0 0 0,5 0 0 0 0,-5 0 0 0 0,-5 0 0 0 0,4 0 0 0 0,1 0 0 0 0,5 0 0 0 0,1 0 0 0 0,4 0 0 0 0,6 0 0 0 0,6 0 0 0 0,4 0 0 0 0,3 0 0 0 0,1 0 0 0 0,2 0 0 0 0,-13 0 0 0 0,-12 0 0 0 0,-1 0 0 0 0,-11 0 0 0 0,-12 0 0 0 0,2 0 0 0 0,-5 0 0 0 0,0 0 0 0 0,1 0 0 0 0,10 0 0 0 0,11 0 0 0 0,11 0 0 0 0,8 0 0 0 0,6 0 0 0 0,4 0 0 0 0,2 0 0 0 0,0 0 0 0 0,0 0 0 0 0,0 0 0 0 0,-1 0 0 0 0,-7 0 0 0 0,-2 0 0 0 0,0-7 0 0 0,-6-2 0 0 0,0 1 0 0 0,-5-6 0 0 0,-5 0 0 0 0,-6-5 0 0 0,2 2 0 0 0,7 3 0 0 0,5 3 0 0 0,7 5 0 0 0,4 3 0 0 0,4 2 0 0 0,1 1 0 0 0,1 0 0 0 0,-6 1 0 0 0,4-7 0 0 0,2-9 0 0 0,-5-2 0 0 0,-3 1 0 0 0,1 5 0 0 0,0-4 0 0 0,3 1 0 0 0,7-4 0 0 0,4 2 0 0 0,6-4 0 0 0,2 1 0 0 0,5-2 0 0 0,5-5 0 0 0,6-4 0 0 0,3-5 0 0 0,3-2 0 0 0,2-2 0 0 0,1-2 0 0 0,0 0 0 0 0,0 1 0 0 0,0-1 0 0 0,6 7 0 0 0,9 10 0 0 0,9 8 0 0 0,7 7 0 0 0,4 5 0 0 0,3 4 0 0 0,2 1 0 0 0,1 1 0 0 0,-1 0 0 0 0,1-1 0 0 0,-1 0 0 0 0,-1 0 0 0 0,7-1 0 0 0,3 0 0 0 0,5 0 0 0 0,8 0 0 0 0,6 0 0 0 0,-2 0 0 0 0,2 0 0 0 0,2 0 0 0 0,3 0 0 0 0,16 0 0 0 0,0 0 0 0 0,-3 0 0 0 0,-1 0 0 0 0,4 0 0 0 0,-6 0 0 0 0,-4 0 0 0 0,-9 0 0 0 0,-2 7 0 0 0,0 2 0 0 0,-5 0 0 0 0,-6-3 0 0 0,-7-1 0 0 0,2-2 0 0 0,13-1 0 0 0,1-1 0 0 0,-4-1 0 0 0,2-1 0 0 0,-5 1 0 0 0,2 0 0 0 0,-3-1 0 0 0,-4 1 0 0 0,1 0 0 0 0,5 0 0 0 0,-1 0 0 0 0,-4 0 0 0 0,2 0 0 0 0,-2 0 0 0 0,-3 0 0 0 0,-5 0 0 0 0,-3 0 0 0 0,-3 0 0 0 0,6 0 0 0 0,0 0 0 0 0,0 0 0 0 0,-2 0 0 0 0,-1 0 0 0 0,4 0 0 0 0,8 0 0 0 0,1 0 0 0 0,-3 0 0 0 0,4 0 0 0 0,4 0 0 0 0,-1 0 0 0 0,-5 0 0 0 0,-4 0 0 0 0,-6 0 0 0 0,-3 0 0 0 0,4 0 0 0 0,1 0 0 0 0,-1 0 0 0 0,-2 0 0 0 0,-2 0 0 0 0,-2 0 0 0 0,-1 0 0 0 0,-1 0 0 0 0,-7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14:01:43.96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2800 2171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14:01:46.3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16158 7966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14:01:46.4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15519 13478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47138f63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47138f6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47138f63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47138f63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47138f63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947138f63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47138f63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47138f63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47138f63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47138f63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47138f63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47138f63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57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7" name="Google Shape;17;p1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0" name="Google Shape;20;p14"/>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3"/>
          <p:cNvSpPr txBox="1">
            <a:spLocks noGrp="1"/>
          </p:cNvSpPr>
          <p:nvPr>
            <p:ph type="body" idx="1"/>
          </p:nvPr>
        </p:nvSpPr>
        <p:spPr>
          <a:xfrm rot="5400000">
            <a:off x="4527910" y="-1060599"/>
            <a:ext cx="3450613"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5" name="Google Shape;85;p2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8" name="Google Shape;88;p23"/>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rot="5400000">
            <a:off x="7917038"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4"/>
          <p:cNvSpPr txBox="1">
            <a:spLocks noGrp="1"/>
          </p:cNvSpPr>
          <p:nvPr>
            <p:ph type="body" idx="1"/>
          </p:nvPr>
        </p:nvSpPr>
        <p:spPr>
          <a:xfrm rot="5400000">
            <a:off x="3029143"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2" name="Google Shape;92;p2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24"/>
          <p:cNvCxnSpPr/>
          <p:nvPr/>
        </p:nvCxnSpPr>
        <p:spPr>
          <a:xfrm>
            <a:off x="9439111" y="798973"/>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4" name="Google Shape;24;p1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5"/>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6"/>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1" name="Google Shape;31;p1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16"/>
          <p:cNvCxnSpPr/>
          <p:nvPr/>
        </p:nvCxnSpPr>
        <p:spPr>
          <a:xfrm>
            <a:off x="1454239" y="3804985"/>
            <a:ext cx="863044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447331" y="2010878"/>
            <a:ext cx="4645152"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8" name="Google Shape;38;p17"/>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9" name="Google Shape;39;p17"/>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17"/>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6" name="Google Shape;46;p18"/>
          <p:cNvSpPr txBox="1">
            <a:spLocks noGrp="1"/>
          </p:cNvSpPr>
          <p:nvPr>
            <p:ph type="body" idx="2"/>
          </p:nvPr>
        </p:nvSpPr>
        <p:spPr>
          <a:xfrm>
            <a:off x="1447191" y="2824269"/>
            <a:ext cx="4645152"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18"/>
          <p:cNvSpPr txBox="1">
            <a:spLocks noGrp="1"/>
          </p:cNvSpPr>
          <p:nvPr>
            <p:ph type="body" idx="3"/>
          </p:nvPr>
        </p:nvSpPr>
        <p:spPr>
          <a:xfrm>
            <a:off x="6412362" y="2023003"/>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8" name="Google Shape;48;p18"/>
          <p:cNvSpPr txBox="1">
            <a:spLocks noGrp="1"/>
          </p:cNvSpPr>
          <p:nvPr>
            <p:ph type="body" idx="4"/>
          </p:nvPr>
        </p:nvSpPr>
        <p:spPr>
          <a:xfrm>
            <a:off x="6412362" y="2821491"/>
            <a:ext cx="46451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9" name="Google Shape;49;p1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18"/>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8" name="Google Shape;58;p19"/>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21"/>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2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0" name="Google Shape;70;p21"/>
          <p:cNvCxnSpPr/>
          <p:nvPr/>
        </p:nvCxnSpPr>
        <p:spPr>
          <a:xfrm>
            <a:off x="1448280" y="3205491"/>
            <a:ext cx="326949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grpSp>
        <p:nvGrpSpPr>
          <p:cNvPr id="72" name="Google Shape;72;p22"/>
          <p:cNvGrpSpPr/>
          <p:nvPr/>
        </p:nvGrpSpPr>
        <p:grpSpPr>
          <a:xfrm>
            <a:off x="7477387" y="482170"/>
            <a:ext cx="4074533" cy="5149101"/>
            <a:chOff x="7477387" y="482170"/>
            <a:chExt cx="4074533" cy="5149101"/>
          </a:xfrm>
        </p:grpSpPr>
        <p:sp>
          <p:nvSpPr>
            <p:cNvPr id="73" name="Google Shape;73;p22"/>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2"/>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2"/>
          <p:cNvSpPr txBox="1">
            <a:spLocks noGrp="1"/>
          </p:cNvSpPr>
          <p:nvPr>
            <p:ph type="title"/>
          </p:nvPr>
        </p:nvSpPr>
        <p:spPr>
          <a:xfrm>
            <a:off x="1451206" y="1129513"/>
            <a:ext cx="5532328"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a:spLocks noGrp="1"/>
          </p:cNvSpPr>
          <p:nvPr>
            <p:ph type="pic" idx="2"/>
          </p:nvPr>
        </p:nvSpPr>
        <p:spPr>
          <a:xfrm>
            <a:off x="8124389" y="1122542"/>
            <a:ext cx="2791171" cy="3866327"/>
          </a:xfrm>
          <a:prstGeom prst="rect">
            <a:avLst/>
          </a:prstGeom>
          <a:solidFill>
            <a:srgbClr val="D8D8D8"/>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3200"/>
              <a:buFont typeface="Arial"/>
              <a:buNone/>
              <a:defRPr sz="3200" b="0" i="0" u="none" strike="noStrike" cap="none">
                <a:solidFill>
                  <a:schemeClr val="dk1"/>
                </a:solidFill>
                <a:latin typeface="Gill Sans"/>
                <a:ea typeface="Gill Sans"/>
                <a:cs typeface="Gill Sans"/>
                <a:sym typeface="Gill Sans"/>
              </a:defRPr>
            </a:lvl1pPr>
            <a:lvl2pPr marR="0" lvl="1" algn="l" rtl="0">
              <a:lnSpc>
                <a:spcPct val="120000"/>
              </a:lnSpc>
              <a:spcBef>
                <a:spcPts val="500"/>
              </a:spcBef>
              <a:spcAft>
                <a:spcPts val="0"/>
              </a:spcAft>
              <a:buClr>
                <a:schemeClr val="accent1"/>
              </a:buClr>
              <a:buSzPts val="2800"/>
              <a:buFont typeface="Arial"/>
              <a:buNone/>
              <a:defRPr sz="2800" b="0" i="0" u="none" strike="noStrike" cap="none">
                <a:solidFill>
                  <a:schemeClr val="dk1"/>
                </a:solidFill>
                <a:latin typeface="Gill Sans"/>
                <a:ea typeface="Gill Sans"/>
                <a:cs typeface="Gill Sans"/>
                <a:sym typeface="Gill Sans"/>
              </a:defRPr>
            </a:lvl2pPr>
            <a:lvl3pPr marR="0" lvl="2" algn="l" rtl="0">
              <a:lnSpc>
                <a:spcPct val="120000"/>
              </a:lnSpc>
              <a:spcBef>
                <a:spcPts val="5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3pPr>
            <a:lvl4pPr marR="0" lvl="3"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4pPr>
            <a:lvl5pPr marR="0" lvl="4"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5pPr>
            <a:lvl6pPr marR="0" lvl="5"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77" name="Google Shape;77;p22"/>
          <p:cNvSpPr txBox="1">
            <a:spLocks noGrp="1"/>
          </p:cNvSpPr>
          <p:nvPr>
            <p:ph type="body" idx="1"/>
          </p:nvPr>
        </p:nvSpPr>
        <p:spPr>
          <a:xfrm>
            <a:off x="1450329" y="3145992"/>
            <a:ext cx="5524404"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8" name="Google Shape;78;p22"/>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22"/>
          <p:cNvCxnSpPr/>
          <p:nvPr/>
        </p:nvCxnSpPr>
        <p:spPr>
          <a:xfrm>
            <a:off x="1447382" y="3143605"/>
            <a:ext cx="552735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13"/>
          <p:cNvPicPr preferRelativeResize="0"/>
          <p:nvPr/>
        </p:nvPicPr>
        <p:blipFill rotWithShape="1">
          <a:blip r:embed="rId13">
            <a:alphaModFix/>
          </a:blip>
          <a:srcRect t="1538" b="-1538"/>
          <a:stretch/>
        </p:blipFill>
        <p:spPr>
          <a:xfrm>
            <a:off x="0" y="6126480"/>
            <a:ext cx="12192000" cy="742950"/>
          </a:xfrm>
          <a:prstGeom prst="rect">
            <a:avLst/>
          </a:prstGeom>
          <a:noFill/>
          <a:ln>
            <a:noFill/>
          </a:ln>
        </p:spPr>
      </p:pic>
      <p:sp>
        <p:nvSpPr>
          <p:cNvPr id="8" name="Google Shape;8;p1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0" name="Google Shape;10;p1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1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1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AlridPa@Richmond.k12.ga.us"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ustomXml" Target="../ink/ink6.xml"/><Relationship Id="rId2" Type="http://schemas.openxmlformats.org/officeDocument/2006/relationships/hyperlink" Target="https://www.classdojo.com/ul/p/addKid?target=class&amp;class=CG3VFXV" TargetMode="Externa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customXml" Target="../ink/ink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reedompark.rcboe.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CMILVA2@BOE.RICHMOND.K12.GA.US" TargetMode="External"/><Relationship Id="rId7" Type="http://schemas.openxmlformats.org/officeDocument/2006/relationships/hyperlink" Target="mailto:SMITHJA@BOE.RICHMOND.K12.GA.US" TargetMode="External"/><Relationship Id="rId2" Type="http://schemas.openxmlformats.org/officeDocument/2006/relationships/hyperlink" Target="mailto:LYLESJE@BOE.RICHMOND.K12.GA.US" TargetMode="External"/><Relationship Id="rId1" Type="http://schemas.openxmlformats.org/officeDocument/2006/relationships/slideLayout" Target="../slideLayouts/slideLayout1.xml"/><Relationship Id="rId6" Type="http://schemas.openxmlformats.org/officeDocument/2006/relationships/hyperlink" Target="mailto:POLNIMA@BOE.RICHMOND.K12.GA.US" TargetMode="External"/><Relationship Id="rId5" Type="http://schemas.openxmlformats.org/officeDocument/2006/relationships/hyperlink" Target="mailto:NOBLECA@BOE.RICHMOND.K12.GA.US" TargetMode="External"/><Relationship Id="rId4" Type="http://schemas.openxmlformats.org/officeDocument/2006/relationships/hyperlink" Target="mailto:MULLIAD@BOE.RICHMOND.K12.GA.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parksjo@boe.richmond.k12.ga.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0" y="802300"/>
            <a:ext cx="12065400" cy="2541300"/>
          </a:xfrm>
          <a:prstGeom prst="rect">
            <a:avLst/>
          </a:prstGeom>
          <a:noFill/>
          <a:ln>
            <a:noFill/>
          </a:ln>
        </p:spPr>
        <p:txBody>
          <a:bodyPr spcFirstLastPara="1" wrap="square" lIns="91425" tIns="45700" rIns="91425" bIns="0" anchor="b" anchorCtr="0">
            <a:normAutofit fontScale="90000"/>
          </a:bodyPr>
          <a:lstStyle/>
          <a:p>
            <a:pPr algn="ctr"/>
            <a:r>
              <a:rPr lang="en-US"/>
              <a:t>WELCOME </a:t>
            </a:r>
            <a:endParaRPr/>
          </a:p>
          <a:p>
            <a:pPr algn="ctr"/>
            <a:r>
              <a:rPr lang="en-US" sz="3600"/>
              <a:t>TO</a:t>
            </a:r>
            <a:r>
              <a:rPr lang="en-US"/>
              <a:t> </a:t>
            </a:r>
            <a:endParaRPr/>
          </a:p>
          <a:p>
            <a:pPr algn="ctr"/>
            <a:r>
              <a:rPr lang="en-US"/>
              <a:t>MIDDLE SCHOOL OPEN HOUSE</a:t>
            </a:r>
            <a:endParaRPr/>
          </a:p>
          <a:p>
            <a:pPr marL="0" lvl="0" indent="0" algn="ctr" rtl="0">
              <a:lnSpc>
                <a:spcPct val="90000"/>
              </a:lnSpc>
              <a:spcBef>
                <a:spcPts val="0"/>
              </a:spcBef>
              <a:spcAft>
                <a:spcPts val="0"/>
              </a:spcAft>
              <a:buClr>
                <a:schemeClr val="dk1"/>
              </a:buClr>
              <a:buSzPts val="6600"/>
              <a:buFont typeface="Gill Sans"/>
              <a:buNone/>
            </a:pPr>
            <a:r>
              <a:rPr lang="en-US" sz="3600"/>
              <a:t>SCHOOL YEAR 2023-2024!</a:t>
            </a:r>
            <a:endParaRPr sz="3600"/>
          </a:p>
        </p:txBody>
      </p:sp>
      <p:sp>
        <p:nvSpPr>
          <p:cNvPr id="101" name="Google Shape;101;p1"/>
          <p:cNvSpPr txBox="1">
            <a:spLocks noGrp="1"/>
          </p:cNvSpPr>
          <p:nvPr>
            <p:ph type="subTitle" idx="1"/>
          </p:nvPr>
        </p:nvSpPr>
        <p:spPr>
          <a:xfrm>
            <a:off x="232423" y="3428942"/>
            <a:ext cx="11613112" cy="9777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SzPts val="1800"/>
              <a:buNone/>
            </a:pPr>
            <a:r>
              <a:rPr lang="en-US" sz="3400"/>
              <a:t>Freedom Park School</a:t>
            </a:r>
          </a:p>
          <a:p>
            <a:pPr marL="0" lvl="0" indent="0" algn="ctr" rtl="0">
              <a:lnSpc>
                <a:spcPct val="120000"/>
              </a:lnSpc>
              <a:spcBef>
                <a:spcPts val="0"/>
              </a:spcBef>
              <a:spcAft>
                <a:spcPts val="0"/>
              </a:spcAft>
              <a:buSzPts val="1800"/>
              <a:buNone/>
            </a:pP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430787" y="862028"/>
            <a:ext cx="11342933" cy="3277725"/>
          </a:xfrm>
          <a:prstGeom prst="rect">
            <a:avLst/>
          </a:prstGeom>
          <a:noFill/>
          <a:ln>
            <a:noFill/>
          </a:ln>
        </p:spPr>
        <p:txBody>
          <a:bodyPr spcFirstLastPara="1" wrap="square" lIns="91425" tIns="45700" rIns="91425" bIns="45700" anchor="t" anchorCtr="0">
            <a:normAutofit fontScale="90000"/>
          </a:bodyPr>
          <a:lstStyle/>
          <a:p>
            <a:pPr>
              <a:buSzPts val="2880"/>
            </a:pPr>
            <a:r>
              <a:rPr lang="en-US" sz="3600" b="1" i="1"/>
              <a:t>CLASSROOM EXPECTATIONS</a:t>
            </a:r>
            <a:br>
              <a:rPr lang="en-US" sz="2850" b="1" i="1"/>
            </a:br>
            <a:br>
              <a:rPr lang="en-US" sz="2850" b="1" i="1"/>
            </a:br>
            <a:endParaRPr lang="en-US" sz="2850" b="1" i="1"/>
          </a:p>
          <a:p>
            <a:r>
              <a:rPr lang="en-US" sz="2000"/>
              <a:t>THE OVERARCHING EXPECTATION IN CLASS IS </a:t>
            </a:r>
            <a:r>
              <a:rPr lang="en-US" sz="2000" b="1"/>
              <a:t>RESPECT</a:t>
            </a:r>
            <a:r>
              <a:rPr lang="en-US" sz="2000"/>
              <a:t>: RESPECT FOR YOURSELF, RESPECT FOR OTHER STUDENTS, RESPECT FOR THE TEACHER/OR ANY INDIVIDUAL IN AUTHORITY, AND RESPECT FOR ANY GUESTS THAT MAY ENTER OUR REGULAR CLASSROOM OR VIRTUAL CLASS SESSIONS. ALTHOUGH THIS ENCOMPASSES ALL OTHER EXPECTATIONS, SEVERAL OTHERS ARE OUTLINED BELOW FOR CLARITY:</a:t>
            </a:r>
            <a:br>
              <a:rPr lang="en-US" sz="1800"/>
            </a:br>
            <a:br>
              <a:rPr lang="en-US" sz="1800"/>
            </a:br>
            <a:br>
              <a:rPr lang="en-US" sz="1800"/>
            </a:br>
            <a:br>
              <a:rPr lang="en-US" sz="1800"/>
            </a:br>
            <a:br>
              <a:rPr lang="en-US" sz="1800"/>
            </a:br>
            <a:br>
              <a:rPr lang="en-US" sz="1800"/>
            </a:br>
            <a:br>
              <a:rPr lang="en-US" sz="1800"/>
            </a:br>
            <a:br>
              <a:rPr lang="en-US" sz="1800"/>
            </a:br>
            <a:br>
              <a:rPr lang="en-US" sz="1800"/>
            </a:br>
            <a:br>
              <a:rPr lang="en-US" sz="1800"/>
            </a:br>
            <a:br>
              <a:rPr lang="en-US" sz="2150"/>
            </a:br>
            <a:br>
              <a:rPr lang="en-US" sz="2150"/>
            </a:br>
            <a:endParaRPr sz="2150"/>
          </a:p>
          <a:p>
            <a:pPr marL="0" lvl="0" indent="0" algn="l" rtl="0">
              <a:lnSpc>
                <a:spcPct val="90000"/>
              </a:lnSpc>
              <a:spcBef>
                <a:spcPts val="0"/>
              </a:spcBef>
              <a:spcAft>
                <a:spcPts val="0"/>
              </a:spcAft>
              <a:buClr>
                <a:schemeClr val="dk1"/>
              </a:buClr>
              <a:buSzPts val="2880"/>
              <a:buFont typeface="Gill Sans"/>
              <a:buNone/>
            </a:pPr>
            <a:endParaRPr sz="2880"/>
          </a:p>
        </p:txBody>
      </p:sp>
      <p:sp>
        <p:nvSpPr>
          <p:cNvPr id="2" name="TextBox 1">
            <a:extLst>
              <a:ext uri="{FF2B5EF4-FFF2-40B4-BE49-F238E27FC236}">
                <a16:creationId xmlns:a16="http://schemas.microsoft.com/office/drawing/2014/main" id="{505DE3CE-6FB1-DD7E-0AF0-8E4F3545B45D}"/>
              </a:ext>
            </a:extLst>
          </p:cNvPr>
          <p:cNvSpPr txBox="1"/>
          <p:nvPr/>
        </p:nvSpPr>
        <p:spPr>
          <a:xfrm>
            <a:off x="78176" y="3645559"/>
            <a:ext cx="12217878" cy="1975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endParaRPr lang="en-US" sz="1600">
              <a:latin typeface="Segoe UI"/>
              <a:cs typeface="Segoe UI"/>
            </a:endParaRPr>
          </a:p>
          <a:p>
            <a:pPr marL="285750" indent="-285750" algn="ctr">
              <a:lnSpc>
                <a:spcPct val="90000"/>
              </a:lnSpc>
              <a:buFont typeface="Arial,Sans-Serif"/>
              <a:buChar char="•"/>
            </a:pPr>
            <a:r>
              <a:rPr lang="en-US" sz="2400" b="1"/>
              <a:t>EVERYONE CAN &amp; WILL LEARN!</a:t>
            </a:r>
          </a:p>
          <a:p>
            <a:pPr marL="285750" indent="-285750" algn="ctr">
              <a:lnSpc>
                <a:spcPct val="90000"/>
              </a:lnSpc>
              <a:buFont typeface="Arial,Sans-Serif"/>
              <a:buChar char="•"/>
            </a:pPr>
            <a:r>
              <a:rPr lang="en-US" sz="2400" b="1"/>
              <a:t>DO YOUR BEST—EVERYDAY! YOUR EFFORT DETERMINES YOUR SUCCESS!</a:t>
            </a:r>
          </a:p>
          <a:p>
            <a:pPr marL="285750" indent="-285750" algn="ctr">
              <a:lnSpc>
                <a:spcPct val="90000"/>
              </a:lnSpc>
              <a:buFont typeface="Arial,Sans-Serif"/>
              <a:buChar char="•"/>
            </a:pPr>
            <a:r>
              <a:rPr lang="en-US" sz="2400" b="1"/>
              <a:t>HAVE THE “I CAN DO IT” ATTITUDE!  STICK TO IT. PUSH THROUGH. </a:t>
            </a:r>
          </a:p>
          <a:p>
            <a:pPr marL="285750" indent="-285750" algn="ctr">
              <a:lnSpc>
                <a:spcPct val="90000"/>
              </a:lnSpc>
              <a:buFont typeface="Arial,Sans-Serif"/>
              <a:buChar char="•"/>
            </a:pPr>
            <a:r>
              <a:rPr lang="en-US" sz="2400" b="1"/>
              <a:t>CHOOSE TO LEARN &amp; EXCEL!</a:t>
            </a:r>
            <a:endParaRPr lang="en-US"/>
          </a:p>
          <a:p>
            <a:pPr marL="285750" indent="-285750" algn="ctr">
              <a:lnSpc>
                <a:spcPct val="90000"/>
              </a:lnSpc>
              <a:buFont typeface="Arial,Sans-Serif"/>
              <a:buChar char="•"/>
            </a:pPr>
            <a:r>
              <a:rPr lang="en-US" sz="2400" b="1"/>
              <a:t>BE PREPARED TO LEARN—EVERYDAY!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2998-E782-D9AA-E7E5-A9BB318D4445}"/>
              </a:ext>
            </a:extLst>
          </p:cNvPr>
          <p:cNvSpPr>
            <a:spLocks noGrp="1"/>
          </p:cNvSpPr>
          <p:nvPr>
            <p:ph type="title"/>
          </p:nvPr>
        </p:nvSpPr>
        <p:spPr/>
        <p:txBody>
          <a:bodyPr/>
          <a:lstStyle/>
          <a:p>
            <a:r>
              <a:rPr lang="en-US" b="1" i="1"/>
              <a:t>CLASSROOM DAILY PROCEDURES </a:t>
            </a:r>
            <a:endParaRPr lang="en-US"/>
          </a:p>
        </p:txBody>
      </p:sp>
      <p:sp>
        <p:nvSpPr>
          <p:cNvPr id="3" name="Text Placeholder 2">
            <a:extLst>
              <a:ext uri="{FF2B5EF4-FFF2-40B4-BE49-F238E27FC236}">
                <a16:creationId xmlns:a16="http://schemas.microsoft.com/office/drawing/2014/main" id="{D1EBCB89-BECF-4845-550E-BE400AA12747}"/>
              </a:ext>
            </a:extLst>
          </p:cNvPr>
          <p:cNvSpPr>
            <a:spLocks noGrp="1"/>
          </p:cNvSpPr>
          <p:nvPr>
            <p:ph type="body" idx="1"/>
          </p:nvPr>
        </p:nvSpPr>
        <p:spPr>
          <a:xfrm>
            <a:off x="574561" y="2015732"/>
            <a:ext cx="10925991" cy="3666273"/>
          </a:xfrm>
        </p:spPr>
        <p:txBody>
          <a:bodyPr>
            <a:normAutofit fontScale="92500"/>
          </a:bodyPr>
          <a:lstStyle/>
          <a:p>
            <a:pPr marL="114300" indent="0">
              <a:buNone/>
            </a:pPr>
            <a:r>
              <a:rPr lang="en-US" sz="3600" b="1">
                <a:latin typeface="Georgia Pro"/>
                <a:cs typeface="Times"/>
              </a:rPr>
              <a:t>Students must quietly enter the classroom, sit in their assigned seating arrangement, unpack necessary instructional materials, and follow directives according to the daily framework.</a:t>
            </a:r>
            <a:endParaRPr lang="en-US" sz="3600">
              <a:latin typeface="Georgia Pro"/>
            </a:endParaRPr>
          </a:p>
          <a:p>
            <a:pPr marL="114300" indent="0">
              <a:buNone/>
            </a:pPr>
            <a:br>
              <a:rPr lang="en-US"/>
            </a:br>
            <a:endParaRPr lang="en-US"/>
          </a:p>
        </p:txBody>
      </p:sp>
    </p:spTree>
    <p:extLst>
      <p:ext uri="{BB962C8B-B14F-4D97-AF65-F5344CB8AC3E}">
        <p14:creationId xmlns:p14="http://schemas.microsoft.com/office/powerpoint/2010/main" val="377536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049F-5195-79A0-35E7-F398AAB2B24F}"/>
              </a:ext>
            </a:extLst>
          </p:cNvPr>
          <p:cNvSpPr>
            <a:spLocks noGrp="1"/>
          </p:cNvSpPr>
          <p:nvPr>
            <p:ph type="title"/>
          </p:nvPr>
        </p:nvSpPr>
        <p:spPr>
          <a:xfrm>
            <a:off x="4974031" y="-820122"/>
            <a:ext cx="9603275" cy="1049235"/>
          </a:xfrm>
        </p:spPr>
        <p:txBody>
          <a:bodyPr/>
          <a:lstStyle/>
          <a:p>
            <a:r>
              <a:rPr lang="en-US" b="1"/>
              <a:t>BREAKFAST &amp; LUNCH</a:t>
            </a:r>
          </a:p>
        </p:txBody>
      </p:sp>
      <p:sp>
        <p:nvSpPr>
          <p:cNvPr id="3" name="Text Placeholder 2">
            <a:extLst>
              <a:ext uri="{FF2B5EF4-FFF2-40B4-BE49-F238E27FC236}">
                <a16:creationId xmlns:a16="http://schemas.microsoft.com/office/drawing/2014/main" id="{1A7EA57E-7943-04A3-B6BB-1F88E33B0C92}"/>
              </a:ext>
            </a:extLst>
          </p:cNvPr>
          <p:cNvSpPr>
            <a:spLocks noGrp="1"/>
          </p:cNvSpPr>
          <p:nvPr>
            <p:ph type="body" idx="1"/>
          </p:nvPr>
        </p:nvSpPr>
        <p:spPr/>
        <p:txBody>
          <a:bodyPr/>
          <a:lstStyle/>
          <a:p>
            <a:pPr marL="114300" indent="0">
              <a:buNone/>
            </a:pPr>
            <a:endParaRPr lang="en-US"/>
          </a:p>
          <a:p>
            <a:pPr marL="114300" indent="0">
              <a:buNone/>
            </a:pPr>
            <a:endParaRPr lang="en-US"/>
          </a:p>
          <a:p>
            <a:endParaRPr lang="en-US"/>
          </a:p>
        </p:txBody>
      </p:sp>
      <p:pic>
        <p:nvPicPr>
          <p:cNvPr id="4" name="Picture 4" descr="A nutrition guide with a nutrition guide&#10;&#10;Description automatically generated">
            <a:extLst>
              <a:ext uri="{FF2B5EF4-FFF2-40B4-BE49-F238E27FC236}">
                <a16:creationId xmlns:a16="http://schemas.microsoft.com/office/drawing/2014/main" id="{B8B87CE1-C168-2B6D-FFA6-B35691D44C9D}"/>
              </a:ext>
            </a:extLst>
          </p:cNvPr>
          <p:cNvPicPr>
            <a:picLocks noChangeAspect="1"/>
          </p:cNvPicPr>
          <p:nvPr/>
        </p:nvPicPr>
        <p:blipFill>
          <a:blip r:embed="rId2"/>
          <a:stretch>
            <a:fillRect/>
          </a:stretch>
        </p:blipFill>
        <p:spPr>
          <a:xfrm>
            <a:off x="8627" y="-73610"/>
            <a:ext cx="4597875" cy="6171335"/>
          </a:xfrm>
          <a:prstGeom prst="rect">
            <a:avLst/>
          </a:prstGeom>
        </p:spPr>
      </p:pic>
      <p:sp>
        <p:nvSpPr>
          <p:cNvPr id="5" name="TextBox 4">
            <a:extLst>
              <a:ext uri="{FF2B5EF4-FFF2-40B4-BE49-F238E27FC236}">
                <a16:creationId xmlns:a16="http://schemas.microsoft.com/office/drawing/2014/main" id="{48897777-515A-A442-EEE0-AABE248C79C0}"/>
              </a:ext>
            </a:extLst>
          </p:cNvPr>
          <p:cNvSpPr txBox="1"/>
          <p:nvPr/>
        </p:nvSpPr>
        <p:spPr>
          <a:xfrm>
            <a:off x="4595005" y="209909"/>
            <a:ext cx="7545236"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3200" b="1" kern="1200">
                <a:solidFill>
                  <a:schemeClr val="tx1"/>
                </a:solidFill>
                <a:latin typeface="Corbel"/>
                <a:ea typeface="+mn-ea"/>
                <a:cs typeface="+mn-cs"/>
              </a:rPr>
              <a:t>Breakfast starts and 6:50 am and IS free for all students. Breakfast ends at 7:20 am.</a:t>
            </a:r>
            <a:endParaRPr lang="en-US" sz="3200" b="1">
              <a:solidFill>
                <a:schemeClr val="tx1"/>
              </a:solidFill>
              <a:ea typeface="+mn-ea"/>
            </a:endParaRPr>
          </a:p>
          <a:p>
            <a:pPr marL="342900" indent="-342900">
              <a:buChar char="•"/>
            </a:pPr>
            <a:endParaRPr lang="en-US" sz="3200" b="1" kern="1200">
              <a:solidFill>
                <a:schemeClr val="tx1"/>
              </a:solidFill>
              <a:latin typeface="Corbel"/>
              <a:ea typeface="+mn-ea"/>
              <a:cs typeface="+mn-cs"/>
            </a:endParaRPr>
          </a:p>
          <a:p>
            <a:pPr marL="342900" indent="-342900">
              <a:buChar char="•"/>
            </a:pPr>
            <a:r>
              <a:rPr lang="en-US" sz="3200" b="1" kern="1200">
                <a:solidFill>
                  <a:schemeClr val="tx1"/>
                </a:solidFill>
                <a:latin typeface="Corbel"/>
                <a:ea typeface="+mn-ea"/>
                <a:cs typeface="+mn-cs"/>
              </a:rPr>
              <a:t>Middle School Lunch is between 12:00pm-12:45pm. It is NOT free for every student. Please apply for our free or reduced lunch plan.</a:t>
            </a:r>
          </a:p>
          <a:p>
            <a:pPr marL="342900" indent="-342900">
              <a:buChar char="•"/>
            </a:pPr>
            <a:endParaRPr lang="en-US" sz="2000">
              <a:solidFill>
                <a:schemeClr val="tx1"/>
              </a:solidFill>
              <a:ea typeface="+mn-ea"/>
            </a:endParaRPr>
          </a:p>
          <a:p>
            <a:pPr marL="342900" indent="-342900">
              <a:buChar char="•"/>
            </a:pPr>
            <a:r>
              <a:rPr lang="en-US" sz="3200" b="1" kern="1200">
                <a:solidFill>
                  <a:schemeClr val="tx1"/>
                </a:solidFill>
                <a:latin typeface="Corbel"/>
                <a:ea typeface="+mn-ea"/>
                <a:cs typeface="+mn-cs"/>
              </a:rPr>
              <a:t>*Please visit the lunchroom to apply.</a:t>
            </a:r>
          </a:p>
          <a:p>
            <a:pPr marL="342900" indent="-342900">
              <a:buChar char="•"/>
            </a:pPr>
            <a:endParaRPr lang="en-US" sz="2000" kern="1200">
              <a:solidFill>
                <a:srgbClr val="595959"/>
              </a:solidFill>
              <a:latin typeface="Corbel"/>
              <a:ea typeface="+mn-ea"/>
              <a:cs typeface="+mn-cs"/>
            </a:endParaRPr>
          </a:p>
          <a:p>
            <a:pPr>
              <a:buChar char=""/>
            </a:pPr>
            <a:endParaRPr lang="en-US" sz="2000" kern="1200">
              <a:solidFill>
                <a:schemeClr val="tx1"/>
              </a:solidFill>
              <a:latin typeface="Corbel"/>
              <a:ea typeface="+mn-ea"/>
              <a:cs typeface="+mn-cs"/>
            </a:endParaRPr>
          </a:p>
        </p:txBody>
      </p:sp>
      <p:sp>
        <p:nvSpPr>
          <p:cNvPr id="6" name="TextBox 5">
            <a:extLst>
              <a:ext uri="{FF2B5EF4-FFF2-40B4-BE49-F238E27FC236}">
                <a16:creationId xmlns:a16="http://schemas.microsoft.com/office/drawing/2014/main" id="{EBFFA472-93B0-F655-89B9-02F7722A6252}"/>
              </a:ext>
            </a:extLst>
          </p:cNvPr>
          <p:cNvSpPr txBox="1"/>
          <p:nvPr/>
        </p:nvSpPr>
        <p:spPr>
          <a:xfrm>
            <a:off x="8087264" y="2931632"/>
            <a:ext cx="33562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rgbClr val="595959"/>
              </a:solidFill>
              <a:latin typeface="Corbel"/>
            </a:endParaRPr>
          </a:p>
          <a:p>
            <a:pPr algn="l"/>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94A2B75-C9C8-A688-6865-63AA281E9F4B}"/>
                  </a:ext>
                </a:extLst>
              </p14:cNvPr>
              <p14:cNvContentPartPr/>
              <p14:nvPr/>
            </p14:nvContentPartPr>
            <p14:xfrm>
              <a:off x="10919382" y="519383"/>
              <a:ext cx="20218" cy="20218"/>
            </p14:xfrm>
          </p:contentPart>
        </mc:Choice>
        <mc:Fallback xmlns="">
          <p:pic>
            <p:nvPicPr>
              <p:cNvPr id="7" name="Ink 6">
                <a:extLst>
                  <a:ext uri="{FF2B5EF4-FFF2-40B4-BE49-F238E27FC236}">
                    <a16:creationId xmlns:a16="http://schemas.microsoft.com/office/drawing/2014/main" id="{794A2B75-C9C8-A688-6865-63AA281E9F4B}"/>
                  </a:ext>
                </a:extLst>
              </p:cNvPr>
              <p:cNvPicPr/>
              <p:nvPr/>
            </p:nvPicPr>
            <p:blipFill>
              <a:blip r:embed="rId4"/>
              <a:stretch>
                <a:fillRect/>
              </a:stretch>
            </p:blipFill>
            <p:spPr>
              <a:xfrm>
                <a:off x="7886682" y="-5546017"/>
                <a:ext cx="6065400" cy="1213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D0F58BE-A238-6F21-BE4D-7C6012A6D602}"/>
                  </a:ext>
                </a:extLst>
              </p14:cNvPr>
              <p14:cNvContentPartPr/>
              <p14:nvPr/>
            </p14:nvContentPartPr>
            <p14:xfrm>
              <a:off x="10840519" y="387083"/>
              <a:ext cx="447566" cy="234951"/>
            </p14:xfrm>
          </p:contentPart>
        </mc:Choice>
        <mc:Fallback xmlns="">
          <p:pic>
            <p:nvPicPr>
              <p:cNvPr id="8" name="Ink 7">
                <a:extLst>
                  <a:ext uri="{FF2B5EF4-FFF2-40B4-BE49-F238E27FC236}">
                    <a16:creationId xmlns:a16="http://schemas.microsoft.com/office/drawing/2014/main" id="{BD0F58BE-A238-6F21-BE4D-7C6012A6D602}"/>
                  </a:ext>
                </a:extLst>
              </p:cNvPr>
              <p:cNvPicPr/>
              <p:nvPr/>
            </p:nvPicPr>
            <p:blipFill>
              <a:blip r:embed="rId6"/>
              <a:stretch>
                <a:fillRect/>
              </a:stretch>
            </p:blipFill>
            <p:spPr>
              <a:xfrm>
                <a:off x="10786552" y="279142"/>
                <a:ext cx="555140" cy="45047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EDACF8B-4B62-E0A9-EEDE-DF8D964E80BB}"/>
                  </a:ext>
                </a:extLst>
              </p14:cNvPr>
              <p14:cNvContentPartPr/>
              <p14:nvPr/>
            </p14:nvContentPartPr>
            <p14:xfrm>
              <a:off x="8734021" y="2789802"/>
              <a:ext cx="1898300" cy="305331"/>
            </p14:xfrm>
          </p:contentPart>
        </mc:Choice>
        <mc:Fallback xmlns="">
          <p:pic>
            <p:nvPicPr>
              <p:cNvPr id="9" name="Ink 8">
                <a:extLst>
                  <a:ext uri="{FF2B5EF4-FFF2-40B4-BE49-F238E27FC236}">
                    <a16:creationId xmlns:a16="http://schemas.microsoft.com/office/drawing/2014/main" id="{8EDACF8B-4B62-E0A9-EEDE-DF8D964E80BB}"/>
                  </a:ext>
                </a:extLst>
              </p:cNvPr>
              <p:cNvPicPr/>
              <p:nvPr/>
            </p:nvPicPr>
            <p:blipFill>
              <a:blip r:embed="rId8"/>
              <a:stretch>
                <a:fillRect/>
              </a:stretch>
            </p:blipFill>
            <p:spPr>
              <a:xfrm>
                <a:off x="8680031" y="2681911"/>
                <a:ext cx="2005921" cy="5207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39CE064-92AA-B1A2-8194-DE5938530946}"/>
                  </a:ext>
                </a:extLst>
              </p14:cNvPr>
              <p14:cNvContentPartPr/>
              <p14:nvPr/>
            </p14:nvContentPartPr>
            <p14:xfrm>
              <a:off x="1674738" y="-573296"/>
              <a:ext cx="20218" cy="20218"/>
            </p14:xfrm>
          </p:contentPart>
        </mc:Choice>
        <mc:Fallback xmlns="">
          <p:pic>
            <p:nvPicPr>
              <p:cNvPr id="10" name="Ink 9">
                <a:extLst>
                  <a:ext uri="{FF2B5EF4-FFF2-40B4-BE49-F238E27FC236}">
                    <a16:creationId xmlns:a16="http://schemas.microsoft.com/office/drawing/2014/main" id="{739CE064-92AA-B1A2-8194-DE5938530946}"/>
                  </a:ext>
                </a:extLst>
              </p:cNvPr>
              <p:cNvPicPr/>
              <p:nvPr/>
            </p:nvPicPr>
            <p:blipFill>
              <a:blip r:embed="rId4"/>
              <a:stretch>
                <a:fillRect/>
              </a:stretch>
            </p:blipFill>
            <p:spPr>
              <a:xfrm>
                <a:off x="-1357962" y="-6638696"/>
                <a:ext cx="6065400" cy="12130800"/>
              </a:xfrm>
              <a:prstGeom prst="rect">
                <a:avLst/>
              </a:prstGeom>
            </p:spPr>
          </p:pic>
        </mc:Fallback>
      </mc:AlternateContent>
    </p:spTree>
    <p:extLst>
      <p:ext uri="{BB962C8B-B14F-4D97-AF65-F5344CB8AC3E}">
        <p14:creationId xmlns:p14="http://schemas.microsoft.com/office/powerpoint/2010/main" val="210601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6FD7-9B8B-89A6-A69B-0FDA8517FE4F}"/>
              </a:ext>
            </a:extLst>
          </p:cNvPr>
          <p:cNvSpPr>
            <a:spLocks noGrp="1"/>
          </p:cNvSpPr>
          <p:nvPr>
            <p:ph type="title"/>
          </p:nvPr>
        </p:nvSpPr>
        <p:spPr/>
        <p:txBody>
          <a:bodyPr spcFirstLastPara="1" wrap="square" lIns="91425" tIns="45700" rIns="91425" bIns="45700" anchor="t" anchorCtr="0">
            <a:noAutofit/>
          </a:bodyPr>
          <a:lstStyle/>
          <a:p>
            <a:pPr algn="ctr"/>
            <a:r>
              <a:rPr lang="en-US" sz="4400" b="1"/>
              <a:t>Middle School Counselor</a:t>
            </a:r>
            <a:br>
              <a:rPr lang="en-US" sz="4400" b="1"/>
            </a:br>
            <a:br>
              <a:rPr lang="en-US" sz="4400" b="1"/>
            </a:br>
            <a:endParaRPr lang="en-US" sz="2900" b="1"/>
          </a:p>
        </p:txBody>
      </p:sp>
      <p:sp>
        <p:nvSpPr>
          <p:cNvPr id="3" name="Text Placeholder 2">
            <a:extLst>
              <a:ext uri="{FF2B5EF4-FFF2-40B4-BE49-F238E27FC236}">
                <a16:creationId xmlns:a16="http://schemas.microsoft.com/office/drawing/2014/main" id="{C93488E8-1FB3-54A6-8BE4-8115A45D3B36}"/>
              </a:ext>
            </a:extLst>
          </p:cNvPr>
          <p:cNvSpPr>
            <a:spLocks noGrp="1"/>
          </p:cNvSpPr>
          <p:nvPr>
            <p:ph type="body" idx="1"/>
          </p:nvPr>
        </p:nvSpPr>
        <p:spPr>
          <a:xfrm>
            <a:off x="1451579" y="2015732"/>
            <a:ext cx="9603275" cy="4156583"/>
          </a:xfrm>
        </p:spPr>
        <p:txBody>
          <a:bodyPr>
            <a:normAutofit/>
          </a:bodyPr>
          <a:lstStyle/>
          <a:p>
            <a:r>
              <a:rPr lang="en-US" sz="3200" b="1"/>
              <a:t>Mrs. Alridge</a:t>
            </a:r>
          </a:p>
          <a:p>
            <a:r>
              <a:rPr lang="en-US" sz="3200" b="1">
                <a:ea typeface="Cambria"/>
              </a:rPr>
              <a:t>Office Phone: 706-796-8428 ext.3616</a:t>
            </a:r>
          </a:p>
          <a:p>
            <a:r>
              <a:rPr lang="en-US" sz="3200" b="1">
                <a:hlinkClick r:id="rId2"/>
              </a:rPr>
              <a:t>AlridPa@Richmond.k12.ga.us</a:t>
            </a:r>
            <a:r>
              <a:rPr lang="en-US" sz="3200" b="1"/>
              <a:t> </a:t>
            </a:r>
          </a:p>
          <a:p>
            <a:endParaRPr lang="en-US" sz="3200" b="1"/>
          </a:p>
          <a:p>
            <a:pPr marL="114300" indent="0">
              <a:buNone/>
            </a:pPr>
            <a:endParaRPr lang="en-US" sz="3200" b="1"/>
          </a:p>
          <a:p>
            <a:endParaRPr lang="en-US" sz="3200" b="1"/>
          </a:p>
          <a:p>
            <a:endParaRPr lang="en-US"/>
          </a:p>
          <a:p>
            <a:endParaRPr lang="en-US"/>
          </a:p>
        </p:txBody>
      </p:sp>
      <p:pic>
        <p:nvPicPr>
          <p:cNvPr id="7" name="Picture 7" descr="Welcome - CCHS Counselor Home - Clinton High School - Clinton Central School  Corporation">
            <a:extLst>
              <a:ext uri="{FF2B5EF4-FFF2-40B4-BE49-F238E27FC236}">
                <a16:creationId xmlns:a16="http://schemas.microsoft.com/office/drawing/2014/main" id="{29CFFF9B-C8F9-B37C-3A35-561956539416}"/>
              </a:ext>
            </a:extLst>
          </p:cNvPr>
          <p:cNvPicPr>
            <a:picLocks noChangeAspect="1"/>
          </p:cNvPicPr>
          <p:nvPr/>
        </p:nvPicPr>
        <p:blipFill>
          <a:blip r:embed="rId3"/>
          <a:stretch>
            <a:fillRect/>
          </a:stretch>
        </p:blipFill>
        <p:spPr>
          <a:xfrm>
            <a:off x="9074881" y="2012902"/>
            <a:ext cx="2736866" cy="3833418"/>
          </a:xfrm>
          <a:prstGeom prst="rect">
            <a:avLst/>
          </a:prstGeom>
        </p:spPr>
      </p:pic>
      <p:pic>
        <p:nvPicPr>
          <p:cNvPr id="9" name="Picture 9" descr="counseling">
            <a:extLst>
              <a:ext uri="{FF2B5EF4-FFF2-40B4-BE49-F238E27FC236}">
                <a16:creationId xmlns:a16="http://schemas.microsoft.com/office/drawing/2014/main" id="{D55FE312-39BC-6021-1712-DFD336FF22A7}"/>
              </a:ext>
            </a:extLst>
          </p:cNvPr>
          <p:cNvPicPr>
            <a:picLocks noChangeAspect="1"/>
          </p:cNvPicPr>
          <p:nvPr/>
        </p:nvPicPr>
        <p:blipFill>
          <a:blip r:embed="rId4"/>
          <a:stretch>
            <a:fillRect/>
          </a:stretch>
        </p:blipFill>
        <p:spPr>
          <a:xfrm>
            <a:off x="142736" y="130244"/>
            <a:ext cx="1658179" cy="1506468"/>
          </a:xfrm>
          <a:prstGeom prst="rect">
            <a:avLst/>
          </a:prstGeom>
        </p:spPr>
      </p:pic>
    </p:spTree>
    <p:extLst>
      <p:ext uri="{BB962C8B-B14F-4D97-AF65-F5344CB8AC3E}">
        <p14:creationId xmlns:p14="http://schemas.microsoft.com/office/powerpoint/2010/main" val="267420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3CE893-C0EA-BD57-849D-72A255D21B9D}"/>
              </a:ext>
            </a:extLst>
          </p:cNvPr>
          <p:cNvSpPr txBox="1"/>
          <p:nvPr/>
        </p:nvSpPr>
        <p:spPr>
          <a:xfrm flipV="1">
            <a:off x="2559879" y="3939064"/>
            <a:ext cx="49077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itle 4">
            <a:extLst>
              <a:ext uri="{FF2B5EF4-FFF2-40B4-BE49-F238E27FC236}">
                <a16:creationId xmlns:a16="http://schemas.microsoft.com/office/drawing/2014/main" id="{3237C1E9-4325-0AB5-8105-F97C173807B8}"/>
              </a:ext>
            </a:extLst>
          </p:cNvPr>
          <p:cNvSpPr>
            <a:spLocks noGrp="1"/>
          </p:cNvSpPr>
          <p:nvPr>
            <p:ph type="title"/>
          </p:nvPr>
        </p:nvSpPr>
        <p:spPr>
          <a:xfrm>
            <a:off x="998424" y="1350383"/>
            <a:ext cx="6183892" cy="1322584"/>
          </a:xfrm>
        </p:spPr>
        <p:txBody>
          <a:bodyPr>
            <a:normAutofit fontScale="90000"/>
          </a:bodyPr>
          <a:lstStyle/>
          <a:p>
            <a:br>
              <a:rPr lang="en-US" b="1"/>
            </a:br>
            <a:r>
              <a:rPr lang="en-US" b="1"/>
              <a:t> </a:t>
            </a:r>
            <a:br>
              <a:rPr lang="en-US" b="1"/>
            </a:br>
            <a:r>
              <a:rPr lang="en-US" sz="3600" b="1"/>
              <a:t>Middle School Counselor </a:t>
            </a:r>
          </a:p>
        </p:txBody>
      </p:sp>
      <p:sp>
        <p:nvSpPr>
          <p:cNvPr id="6" name="Text Placeholder 5">
            <a:extLst>
              <a:ext uri="{FF2B5EF4-FFF2-40B4-BE49-F238E27FC236}">
                <a16:creationId xmlns:a16="http://schemas.microsoft.com/office/drawing/2014/main" id="{4361F104-BCE4-AB12-9525-ADC913366B33}"/>
              </a:ext>
            </a:extLst>
          </p:cNvPr>
          <p:cNvSpPr>
            <a:spLocks noGrp="1"/>
          </p:cNvSpPr>
          <p:nvPr>
            <p:ph type="body" idx="1"/>
          </p:nvPr>
        </p:nvSpPr>
        <p:spPr>
          <a:xfrm>
            <a:off x="1174242" y="3190166"/>
            <a:ext cx="6120751" cy="3119132"/>
          </a:xfrm>
        </p:spPr>
        <p:txBody>
          <a:bodyPr/>
          <a:lstStyle/>
          <a:p>
            <a:r>
              <a:rPr lang="en-US" sz="2400" b="1">
                <a:latin typeface="Arial"/>
                <a:cs typeface="Arial"/>
              </a:rPr>
              <a:t>ClassDojo</a:t>
            </a:r>
            <a:endParaRPr lang="en-US" sz="2400" b="1"/>
          </a:p>
          <a:p>
            <a:r>
              <a:rPr lang="en-US" sz="1100">
                <a:latin typeface="Arial"/>
                <a:cs typeface="Arial"/>
                <a:hlinkClick r:id="rId2"/>
              </a:rPr>
              <a:t>https://www.classdojo.com/ul/p/addKid?target=class&amp;class=CG3VFXV</a:t>
            </a:r>
            <a:endParaRPr lang="en-US">
              <a:cs typeface="Arial"/>
            </a:endParaRPr>
          </a:p>
          <a:p>
            <a:endParaRPr lang="en-US" sz="1100">
              <a:latin typeface="Arial"/>
              <a:cs typeface="Arial"/>
            </a:endParaRPr>
          </a:p>
          <a:p>
            <a:endParaRPr lang="en-US" sz="1100">
              <a:latin typeface="Arial"/>
              <a:cs typeface="Arial"/>
            </a:endParaRPr>
          </a:p>
        </p:txBody>
      </p:sp>
      <p:sp>
        <p:nvSpPr>
          <p:cNvPr id="10" name="Picture Placeholder 9">
            <a:extLst>
              <a:ext uri="{FF2B5EF4-FFF2-40B4-BE49-F238E27FC236}">
                <a16:creationId xmlns:a16="http://schemas.microsoft.com/office/drawing/2014/main" id="{BA29221E-339F-CF75-4D58-F119D7B6B0BC}"/>
              </a:ext>
            </a:extLst>
          </p:cNvPr>
          <p:cNvSpPr>
            <a:spLocks noGrp="1"/>
          </p:cNvSpPr>
          <p:nvPr>
            <p:ph type="pic" idx="2"/>
          </p:nvPr>
        </p:nvSpPr>
        <p:spPr/>
      </p:sp>
      <p:pic>
        <p:nvPicPr>
          <p:cNvPr id="12" name="Picture 6">
            <a:extLst>
              <a:ext uri="{FF2B5EF4-FFF2-40B4-BE49-F238E27FC236}">
                <a16:creationId xmlns:a16="http://schemas.microsoft.com/office/drawing/2014/main" id="{202D0F4F-64F7-F0CE-03D3-2D59F78370FD}"/>
              </a:ext>
            </a:extLst>
          </p:cNvPr>
          <p:cNvPicPr>
            <a:picLocks noChangeAspect="1"/>
          </p:cNvPicPr>
          <p:nvPr/>
        </p:nvPicPr>
        <p:blipFill>
          <a:blip r:embed="rId3"/>
          <a:stretch>
            <a:fillRect/>
          </a:stretch>
        </p:blipFill>
        <p:spPr>
          <a:xfrm>
            <a:off x="8125792" y="1119257"/>
            <a:ext cx="2787372" cy="3857487"/>
          </a:xfrm>
          <a:prstGeom prst="rect">
            <a:avLst/>
          </a:prstGeom>
        </p:spPr>
      </p:pic>
      <p:pic>
        <p:nvPicPr>
          <p:cNvPr id="14" name="Picture 4" descr="A qr code with black squares&#10;&#10;Description automatically generated">
            <a:extLst>
              <a:ext uri="{FF2B5EF4-FFF2-40B4-BE49-F238E27FC236}">
                <a16:creationId xmlns:a16="http://schemas.microsoft.com/office/drawing/2014/main" id="{4DF613B3-0CF1-A18E-1745-F470575DDBFC}"/>
              </a:ext>
            </a:extLst>
          </p:cNvPr>
          <p:cNvPicPr>
            <a:picLocks noChangeAspect="1"/>
          </p:cNvPicPr>
          <p:nvPr/>
        </p:nvPicPr>
        <p:blipFill>
          <a:blip r:embed="rId4"/>
          <a:stretch>
            <a:fillRect/>
          </a:stretch>
        </p:blipFill>
        <p:spPr>
          <a:xfrm>
            <a:off x="2788519" y="4400270"/>
            <a:ext cx="2102679" cy="1544747"/>
          </a:xfrm>
          <a:prstGeom prst="rect">
            <a:avLst/>
          </a:prstGeom>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1DFEB9DE-5D8D-2266-1999-CFAF8930F248}"/>
                  </a:ext>
                </a:extLst>
              </p14:cNvPr>
              <p14:cNvContentPartPr/>
              <p14:nvPr/>
            </p14:nvContentPartPr>
            <p14:xfrm>
              <a:off x="7629409" y="3585986"/>
              <a:ext cx="13229" cy="13229"/>
            </p14:xfrm>
          </p:contentPart>
        </mc:Choice>
        <mc:Fallback xmlns="">
          <p:pic>
            <p:nvPicPr>
              <p:cNvPr id="13" name="Ink 12">
                <a:extLst>
                  <a:ext uri="{FF2B5EF4-FFF2-40B4-BE49-F238E27FC236}">
                    <a16:creationId xmlns:a16="http://schemas.microsoft.com/office/drawing/2014/main" id="{1DFEB9DE-5D8D-2266-1999-CFAF8930F248}"/>
                  </a:ext>
                </a:extLst>
              </p:cNvPr>
              <p:cNvPicPr/>
              <p:nvPr/>
            </p:nvPicPr>
            <p:blipFill>
              <a:blip r:embed="rId6"/>
              <a:stretch>
                <a:fillRect/>
              </a:stretch>
            </p:blipFill>
            <p:spPr>
              <a:xfrm>
                <a:off x="5645059" y="-382714"/>
                <a:ext cx="3968700" cy="793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B8C02083-EFC5-F9FD-9B24-C332B8E54F82}"/>
                  </a:ext>
                </a:extLst>
              </p14:cNvPr>
              <p14:cNvContentPartPr/>
              <p14:nvPr/>
            </p14:nvContentPartPr>
            <p14:xfrm>
              <a:off x="7309555" y="6342356"/>
              <a:ext cx="13229" cy="13229"/>
            </p14:xfrm>
          </p:contentPart>
        </mc:Choice>
        <mc:Fallback xmlns="">
          <p:pic>
            <p:nvPicPr>
              <p:cNvPr id="15" name="Ink 14">
                <a:extLst>
                  <a:ext uri="{FF2B5EF4-FFF2-40B4-BE49-F238E27FC236}">
                    <a16:creationId xmlns:a16="http://schemas.microsoft.com/office/drawing/2014/main" id="{B8C02083-EFC5-F9FD-9B24-C332B8E54F82}"/>
                  </a:ext>
                </a:extLst>
              </p:cNvPr>
              <p:cNvPicPr/>
              <p:nvPr/>
            </p:nvPicPr>
            <p:blipFill>
              <a:blip r:embed="rId6"/>
              <a:stretch>
                <a:fillRect/>
              </a:stretch>
            </p:blipFill>
            <p:spPr>
              <a:xfrm>
                <a:off x="5325205" y="2373656"/>
                <a:ext cx="3968700" cy="7937400"/>
              </a:xfrm>
              <a:prstGeom prst="rect">
                <a:avLst/>
              </a:prstGeom>
            </p:spPr>
          </p:pic>
        </mc:Fallback>
      </mc:AlternateContent>
    </p:spTree>
    <p:extLst>
      <p:ext uri="{BB962C8B-B14F-4D97-AF65-F5344CB8AC3E}">
        <p14:creationId xmlns:p14="http://schemas.microsoft.com/office/powerpoint/2010/main" val="425733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09E0-A08C-D309-9C95-61F28DE9F99E}"/>
              </a:ext>
            </a:extLst>
          </p:cNvPr>
          <p:cNvSpPr>
            <a:spLocks noGrp="1"/>
          </p:cNvSpPr>
          <p:nvPr>
            <p:ph type="title"/>
          </p:nvPr>
        </p:nvSpPr>
        <p:spPr>
          <a:xfrm>
            <a:off x="1451579" y="440085"/>
            <a:ext cx="9603275" cy="1358452"/>
          </a:xfrm>
        </p:spPr>
        <p:txBody>
          <a:bodyPr/>
          <a:lstStyle/>
          <a:p>
            <a:r>
              <a:rPr lang="en-US" b="1" cap="all"/>
              <a:t>COUNSELING SERVICES INCLUDE:</a:t>
            </a:r>
            <a:endParaRPr lang="en-US"/>
          </a:p>
          <a:p>
            <a:endParaRPr lang="en-US"/>
          </a:p>
        </p:txBody>
      </p:sp>
      <p:sp>
        <p:nvSpPr>
          <p:cNvPr id="3" name="Text Placeholder 2">
            <a:extLst>
              <a:ext uri="{FF2B5EF4-FFF2-40B4-BE49-F238E27FC236}">
                <a16:creationId xmlns:a16="http://schemas.microsoft.com/office/drawing/2014/main" id="{233E08E2-B277-3368-978C-4964D4C8BBA9}"/>
              </a:ext>
            </a:extLst>
          </p:cNvPr>
          <p:cNvSpPr>
            <a:spLocks noGrp="1"/>
          </p:cNvSpPr>
          <p:nvPr>
            <p:ph type="body" idx="1"/>
          </p:nvPr>
        </p:nvSpPr>
        <p:spPr>
          <a:xfrm>
            <a:off x="1296971" y="1839037"/>
            <a:ext cx="10784925" cy="4312004"/>
          </a:xfrm>
        </p:spPr>
        <p:txBody>
          <a:bodyPr>
            <a:normAutofit/>
          </a:bodyPr>
          <a:lstStyle/>
          <a:p>
            <a:r>
              <a:rPr lang="en-US">
                <a:latin typeface="Times New Roman"/>
              </a:rPr>
              <a:t>Individual Counseling </a:t>
            </a:r>
            <a:endParaRPr lang="en-US"/>
          </a:p>
          <a:p>
            <a:r>
              <a:rPr lang="en-US">
                <a:latin typeface="Times New Roman"/>
              </a:rPr>
              <a:t>Classroom Guidance  (social/emotional, academic and career lessons )</a:t>
            </a:r>
            <a:endParaRPr lang="en-US"/>
          </a:p>
          <a:p>
            <a:r>
              <a:rPr lang="en-US">
                <a:latin typeface="Times New Roman"/>
              </a:rPr>
              <a:t>Group counseling</a:t>
            </a:r>
          </a:p>
          <a:p>
            <a:r>
              <a:rPr lang="en-US">
                <a:latin typeface="Times New Roman"/>
              </a:rPr>
              <a:t>Short-term individual counseling to students</a:t>
            </a:r>
          </a:p>
          <a:p>
            <a:r>
              <a:rPr lang="en-US">
                <a:latin typeface="Times New Roman"/>
              </a:rPr>
              <a:t>Referrals for long-term support</a:t>
            </a:r>
          </a:p>
          <a:p>
            <a:r>
              <a:rPr lang="en-US">
                <a:latin typeface="Times New Roman"/>
              </a:rPr>
              <a:t>Collaboration with families, teachers, community for student success</a:t>
            </a:r>
          </a:p>
          <a:p>
            <a:endParaRPr lang="en-US">
              <a:latin typeface="Times New Roman"/>
            </a:endParaRPr>
          </a:p>
        </p:txBody>
      </p:sp>
      <p:pic>
        <p:nvPicPr>
          <p:cNvPr id="6" name="Picture 5" descr="School Counseling Framework Model">
            <a:extLst>
              <a:ext uri="{FF2B5EF4-FFF2-40B4-BE49-F238E27FC236}">
                <a16:creationId xmlns:a16="http://schemas.microsoft.com/office/drawing/2014/main" id="{91BC4D4E-87EE-A04A-6A3A-7E538BFE6D69}"/>
              </a:ext>
            </a:extLst>
          </p:cNvPr>
          <p:cNvPicPr>
            <a:picLocks noChangeAspect="1"/>
          </p:cNvPicPr>
          <p:nvPr/>
        </p:nvPicPr>
        <p:blipFill>
          <a:blip r:embed="rId2"/>
          <a:stretch>
            <a:fillRect/>
          </a:stretch>
        </p:blipFill>
        <p:spPr>
          <a:xfrm>
            <a:off x="9153726" y="2150170"/>
            <a:ext cx="2786304" cy="4005246"/>
          </a:xfrm>
          <a:prstGeom prst="rect">
            <a:avLst/>
          </a:prstGeom>
        </p:spPr>
      </p:pic>
    </p:spTree>
    <p:extLst>
      <p:ext uri="{BB962C8B-B14F-4D97-AF65-F5344CB8AC3E}">
        <p14:creationId xmlns:p14="http://schemas.microsoft.com/office/powerpoint/2010/main" val="318878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BD96-A51D-4D32-15C5-4A3D88BD4E29}"/>
              </a:ext>
            </a:extLst>
          </p:cNvPr>
          <p:cNvSpPr>
            <a:spLocks noGrp="1"/>
          </p:cNvSpPr>
          <p:nvPr>
            <p:ph type="title"/>
          </p:nvPr>
        </p:nvSpPr>
        <p:spPr>
          <a:xfrm>
            <a:off x="2961202" y="56897"/>
            <a:ext cx="9603275" cy="1049235"/>
          </a:xfrm>
        </p:spPr>
        <p:txBody>
          <a:bodyPr/>
          <a:lstStyle/>
          <a:p>
            <a:r>
              <a:rPr lang="en-US" b="1">
                <a:solidFill>
                  <a:schemeClr val="tx1"/>
                </a:solidFill>
                <a:latin typeface="Calibri"/>
                <a:cs typeface="Calibri"/>
              </a:rPr>
              <a:t>Bullying: No Bullying. It’s the Law</a:t>
            </a:r>
            <a:endParaRPr lang="en-US" b="1">
              <a:solidFill>
                <a:schemeClr val="tx1"/>
              </a:solidFill>
            </a:endParaRPr>
          </a:p>
        </p:txBody>
      </p:sp>
      <p:sp>
        <p:nvSpPr>
          <p:cNvPr id="3" name="Text Placeholder 2">
            <a:extLst>
              <a:ext uri="{FF2B5EF4-FFF2-40B4-BE49-F238E27FC236}">
                <a16:creationId xmlns:a16="http://schemas.microsoft.com/office/drawing/2014/main" id="{0AC7BA0D-7144-BEC1-B629-828A0F288F2A}"/>
              </a:ext>
            </a:extLst>
          </p:cNvPr>
          <p:cNvSpPr>
            <a:spLocks noGrp="1"/>
          </p:cNvSpPr>
          <p:nvPr>
            <p:ph type="body" idx="1"/>
          </p:nvPr>
        </p:nvSpPr>
        <p:spPr>
          <a:xfrm>
            <a:off x="344523" y="1713808"/>
            <a:ext cx="5214986" cy="4068839"/>
          </a:xfrm>
        </p:spPr>
        <p:txBody>
          <a:bodyPr>
            <a:normAutofit fontScale="92500" lnSpcReduction="10000"/>
          </a:bodyPr>
          <a:lstStyle/>
          <a:p>
            <a:pPr marL="114300" indent="0">
              <a:buNone/>
            </a:pPr>
            <a:r>
              <a:rPr lang="en-US" b="1">
                <a:solidFill>
                  <a:schemeClr val="tx1"/>
                </a:solidFill>
                <a:latin typeface="Corbel"/>
              </a:rPr>
              <a:t>A student shall not do, attempt, or threaten to bully any person, including students and employees:</a:t>
            </a:r>
            <a:endParaRPr lang="en-US" b="1">
              <a:solidFill>
                <a:schemeClr val="tx1"/>
              </a:solidFill>
            </a:endParaRPr>
          </a:p>
          <a:p>
            <a:r>
              <a:rPr lang="en-US" b="1">
                <a:solidFill>
                  <a:schemeClr val="tx1"/>
                </a:solidFill>
                <a:latin typeface="Corbel"/>
              </a:rPr>
              <a:t>    a) In the school</a:t>
            </a:r>
            <a:endParaRPr lang="en-US" b="1">
              <a:solidFill>
                <a:schemeClr val="tx1"/>
              </a:solidFill>
            </a:endParaRPr>
          </a:p>
          <a:p>
            <a:r>
              <a:rPr lang="en-US" b="1">
                <a:solidFill>
                  <a:schemeClr val="tx1"/>
                </a:solidFill>
                <a:latin typeface="Corbel"/>
              </a:rPr>
              <a:t>    b) On school grounds</a:t>
            </a:r>
            <a:endParaRPr lang="en-US" b="1">
              <a:solidFill>
                <a:schemeClr val="tx1"/>
              </a:solidFill>
            </a:endParaRPr>
          </a:p>
          <a:p>
            <a:r>
              <a:rPr lang="en-US" b="1">
                <a:solidFill>
                  <a:schemeClr val="tx1"/>
                </a:solidFill>
                <a:latin typeface="Corbel"/>
              </a:rPr>
              <a:t>    c) In school vehicles (including school buses)</a:t>
            </a:r>
            <a:endParaRPr lang="en-US" b="1">
              <a:solidFill>
                <a:schemeClr val="tx1"/>
              </a:solidFill>
            </a:endParaRPr>
          </a:p>
          <a:p>
            <a:r>
              <a:rPr lang="en-US" b="1">
                <a:solidFill>
                  <a:schemeClr val="tx1"/>
                </a:solidFill>
                <a:latin typeface="Corbel"/>
              </a:rPr>
              <a:t>   d) At school bus stops</a:t>
            </a:r>
            <a:endParaRPr lang="en-US" b="1">
              <a:solidFill>
                <a:schemeClr val="tx1"/>
              </a:solidFill>
            </a:endParaRPr>
          </a:p>
          <a:p>
            <a:r>
              <a:rPr lang="en-US" b="1">
                <a:solidFill>
                  <a:schemeClr val="tx1"/>
                </a:solidFill>
                <a:latin typeface="Corbel"/>
              </a:rPr>
              <a:t>   e) Or at school activities or sanctioned events</a:t>
            </a:r>
            <a:endParaRPr lang="en-US" b="1">
              <a:solidFill>
                <a:schemeClr val="tx1"/>
              </a:solidFill>
            </a:endParaRPr>
          </a:p>
          <a:p>
            <a:endParaRPr lang="en-US"/>
          </a:p>
        </p:txBody>
      </p:sp>
      <p:sp>
        <p:nvSpPr>
          <p:cNvPr id="6" name="TextBox 5">
            <a:extLst>
              <a:ext uri="{FF2B5EF4-FFF2-40B4-BE49-F238E27FC236}">
                <a16:creationId xmlns:a16="http://schemas.microsoft.com/office/drawing/2014/main" id="{725746BB-E326-801E-15AF-CDE6650556A0}"/>
              </a:ext>
            </a:extLst>
          </p:cNvPr>
          <p:cNvSpPr txBox="1"/>
          <p:nvPr/>
        </p:nvSpPr>
        <p:spPr>
          <a:xfrm>
            <a:off x="5773692" y="1878780"/>
            <a:ext cx="636292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solidFill>
                <a:latin typeface="Wingdings 2"/>
                <a:sym typeface="Wingdings 2"/>
              </a:rPr>
              <a:t></a:t>
            </a:r>
            <a:r>
              <a:rPr lang="en-US" sz="2000" b="1">
                <a:solidFill>
                  <a:schemeClr val="tx1"/>
                </a:solidFill>
                <a:latin typeface="Calibri"/>
                <a:cs typeface="Calibri"/>
              </a:rPr>
              <a:t>A third instance of bullying in a school year would require that the student be assigned to an alternative educational setting. However, the principal or other appropriate designee may recommend the Alternative Center or suspension, in her discretion prior to the third offense.</a:t>
            </a:r>
            <a:endParaRPr lang="en-US" sz="2000" b="1">
              <a:solidFill>
                <a:schemeClr val="tx1"/>
              </a:solidFill>
            </a:endParaRPr>
          </a:p>
          <a:p>
            <a:endParaRPr lang="en-US" sz="2000" b="1">
              <a:solidFill>
                <a:schemeClr val="tx1"/>
              </a:solidFill>
              <a:latin typeface="Calibri"/>
              <a:cs typeface="Calibri"/>
            </a:endParaRPr>
          </a:p>
          <a:p>
            <a:r>
              <a:rPr lang="en-US" sz="2000" b="1">
                <a:solidFill>
                  <a:schemeClr val="tx1"/>
                </a:solidFill>
                <a:latin typeface="Wingdings 2"/>
                <a:sym typeface="Wingdings 2"/>
              </a:rPr>
              <a:t></a:t>
            </a:r>
            <a:r>
              <a:rPr lang="en-US" sz="2000" b="1">
                <a:solidFill>
                  <a:schemeClr val="tx1"/>
                </a:solidFill>
                <a:latin typeface="Calibri"/>
              </a:rPr>
              <a:t>FPS adheres to the grades </a:t>
            </a:r>
            <a:r>
              <a:rPr lang="en-US" sz="2000" b="1">
                <a:solidFill>
                  <a:schemeClr val="tx1"/>
                </a:solidFill>
                <a:latin typeface="Calibri"/>
                <a:cs typeface="Calibri"/>
              </a:rPr>
              <a:t>6 -12 DISCIPLINE (RCBOE CODE OF CONDUCT); REFER TO RULES 23, 24, &amp; 27. </a:t>
            </a:r>
            <a:endParaRPr lang="en-US" sz="2000" b="1">
              <a:solidFill>
                <a:schemeClr val="tx1"/>
              </a:solidFill>
            </a:endParaRPr>
          </a:p>
          <a:p>
            <a:r>
              <a:rPr lang="en-US" sz="2000" b="1">
                <a:solidFill>
                  <a:schemeClr val="tx1"/>
                </a:solidFill>
                <a:latin typeface="Calibri"/>
                <a:cs typeface="Calibri"/>
              </a:rPr>
              <a:t>Also refer to the Code of Discipline for Freedom Park School.</a:t>
            </a:r>
            <a:endParaRPr lang="en-US" sz="2000" b="1">
              <a:solidFill>
                <a:schemeClr val="tx1"/>
              </a:solidFill>
            </a:endParaRPr>
          </a:p>
        </p:txBody>
      </p:sp>
      <p:sp>
        <p:nvSpPr>
          <p:cNvPr id="7" name="TextBox 6">
            <a:extLst>
              <a:ext uri="{FF2B5EF4-FFF2-40B4-BE49-F238E27FC236}">
                <a16:creationId xmlns:a16="http://schemas.microsoft.com/office/drawing/2014/main" id="{2EBF0E47-0CDB-6795-F7A9-E1298ADDD479}"/>
              </a:ext>
            </a:extLst>
          </p:cNvPr>
          <p:cNvSpPr txBox="1"/>
          <p:nvPr/>
        </p:nvSpPr>
        <p:spPr>
          <a:xfrm>
            <a:off x="-6740" y="706286"/>
            <a:ext cx="12219854" cy="1015663"/>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1"/>
                </a:solidFill>
                <a:latin typeface="Corbel"/>
              </a:rPr>
              <a:t>Bullying behavior is defined as any pattern of written or verbal expression or any physical act or gesture that is intended to ridicule, humiliate, intimidate, or cause measurable physical or emotional distress upon one or more students:</a:t>
            </a:r>
            <a:endParaRPr lang="en-US" sz="2000">
              <a:solidFill>
                <a:schemeClr val="tx1"/>
              </a:solidFill>
            </a:endParaRPr>
          </a:p>
        </p:txBody>
      </p:sp>
      <p:sp>
        <p:nvSpPr>
          <p:cNvPr id="8" name="TextBox 7">
            <a:extLst>
              <a:ext uri="{FF2B5EF4-FFF2-40B4-BE49-F238E27FC236}">
                <a16:creationId xmlns:a16="http://schemas.microsoft.com/office/drawing/2014/main" id="{130D9586-C70D-9BE0-8BD5-A096E1A3E1C4}"/>
              </a:ext>
            </a:extLst>
          </p:cNvPr>
          <p:cNvSpPr txBox="1"/>
          <p:nvPr/>
        </p:nvSpPr>
        <p:spPr>
          <a:xfrm>
            <a:off x="-4493" y="5783741"/>
            <a:ext cx="12208622" cy="861774"/>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latin typeface="Calibri"/>
                <a:cs typeface="Calibri"/>
              </a:rPr>
              <a:t>Students are expected to display admirable Character Traits at all times. They are representative of their family, school and community. At FPS we have always maintained a respectful environment for staff and students.</a:t>
            </a:r>
          </a:p>
          <a:p>
            <a:pPr algn="l"/>
            <a:endParaRPr lang="en-US"/>
          </a:p>
        </p:txBody>
      </p:sp>
    </p:spTree>
    <p:extLst>
      <p:ext uri="{BB962C8B-B14F-4D97-AF65-F5344CB8AC3E}">
        <p14:creationId xmlns:p14="http://schemas.microsoft.com/office/powerpoint/2010/main" val="355489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947138f631_0_26"/>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HOMEWORK</a:t>
            </a:r>
            <a:endParaRPr/>
          </a:p>
        </p:txBody>
      </p:sp>
      <p:sp>
        <p:nvSpPr>
          <p:cNvPr id="185" name="Google Shape;185;g947138f631_0_26"/>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Autofit/>
          </a:bodyPr>
          <a:lstStyle/>
          <a:p>
            <a:pPr marL="0" indent="0">
              <a:buNone/>
            </a:pPr>
            <a:r>
              <a:rPr lang="en-US" sz="3000">
                <a:solidFill>
                  <a:srgbClr val="000000"/>
                </a:solidFill>
                <a:latin typeface="Times New Roman"/>
                <a:ea typeface="Times New Roman"/>
                <a:cs typeface="Times New Roman"/>
                <a:sym typeface="Times New Roman"/>
              </a:rPr>
              <a:t>Homework is usually assigned DAILY. Please check your student’s calendar, To-Do list, iReady, and Class Dojo. Also check Infinite Campus for updated assignment information. Homework should be written by the student in the agenda as it is assigned.</a:t>
            </a:r>
            <a:endParaRPr sz="3000">
              <a:solidFill>
                <a:srgbClr val="000000"/>
              </a:solidFill>
              <a:latin typeface="Times New Roman"/>
              <a:ea typeface="Times New Roman"/>
              <a:cs typeface="Times New Roman"/>
              <a:sym typeface="Times New Roman"/>
            </a:endParaRPr>
          </a:p>
          <a:p>
            <a:pPr marL="0" indent="0">
              <a:buClr>
                <a:srgbClr val="B71E42"/>
              </a:buClr>
              <a:buNone/>
            </a:pPr>
            <a:endParaRPr lang="en-US" sz="3000">
              <a:solidFill>
                <a:srgbClr val="000000"/>
              </a:solidFill>
              <a:latin typeface="Times New Roman"/>
              <a:ea typeface="Arial"/>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947138f631_0_33"/>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Supplies</a:t>
            </a:r>
            <a:endParaRPr/>
          </a:p>
        </p:txBody>
      </p:sp>
      <p:sp>
        <p:nvSpPr>
          <p:cNvPr id="191" name="Google Shape;191;g947138f631_0_33"/>
          <p:cNvSpPr txBox="1">
            <a:spLocks noGrp="1"/>
          </p:cNvSpPr>
          <p:nvPr>
            <p:ph type="body" idx="1"/>
          </p:nvPr>
        </p:nvSpPr>
        <p:spPr>
          <a:xfrm>
            <a:off x="1451579" y="1563757"/>
            <a:ext cx="9603300" cy="34506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b="1" u="sng">
                <a:solidFill>
                  <a:srgbClr val="2D3B45"/>
                </a:solidFill>
                <a:highlight>
                  <a:srgbClr val="FFFFFF"/>
                </a:highlight>
                <a:latin typeface="Arial"/>
                <a:ea typeface="Arial"/>
                <a:cs typeface="Arial"/>
                <a:sym typeface="Arial"/>
              </a:rPr>
              <a:t> </a:t>
            </a:r>
            <a:endParaRPr sz="2500" b="1" u="sng">
              <a:solidFill>
                <a:srgbClr val="000000"/>
              </a:solidFill>
              <a:latin typeface="Arial"/>
              <a:ea typeface="Arial"/>
              <a:cs typeface="Arial"/>
              <a:sym typeface="Arial"/>
            </a:endParaRPr>
          </a:p>
          <a:p>
            <a:pPr marL="698500" lvl="0" indent="-387350" algn="l" rtl="0">
              <a:lnSpc>
                <a:spcPct val="115000"/>
              </a:lnSpc>
              <a:spcBef>
                <a:spcPts val="900"/>
              </a:spcBef>
              <a:spcAft>
                <a:spcPts val="0"/>
              </a:spcAft>
              <a:buClr>
                <a:srgbClr val="000000"/>
              </a:buClr>
              <a:buSzPts val="2500"/>
              <a:buChar char="●"/>
            </a:pPr>
            <a:r>
              <a:rPr lang="en-US" sz="2500">
                <a:solidFill>
                  <a:srgbClr val="000000"/>
                </a:solidFill>
                <a:latin typeface="Arial"/>
                <a:ea typeface="Arial"/>
                <a:cs typeface="Arial"/>
                <a:sym typeface="Arial"/>
              </a:rPr>
              <a:t>Composition notebook (portfolio)</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Loose-leaf Paper</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Pencil(s) </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Color Pencils</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Highlighters</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Glue Sticks (Large)</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Earbuds/Headphones with microphone</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Pocket folder</a:t>
            </a:r>
            <a:endParaRPr sz="2500">
              <a:solidFill>
                <a:srgbClr val="000000"/>
              </a:solidFill>
              <a:latin typeface="Arial"/>
              <a:ea typeface="Arial"/>
              <a:cs typeface="Arial"/>
              <a:sym typeface="Arial"/>
            </a:endParaRPr>
          </a:p>
          <a:p>
            <a:pPr marL="698500" lvl="0" indent="-387350" algn="l" rtl="0">
              <a:lnSpc>
                <a:spcPct val="115000"/>
              </a:lnSpc>
              <a:spcBef>
                <a:spcPts val="0"/>
              </a:spcBef>
              <a:spcAft>
                <a:spcPts val="0"/>
              </a:spcAft>
              <a:buClr>
                <a:srgbClr val="000000"/>
              </a:buClr>
              <a:buSzPts val="2500"/>
              <a:buChar char="●"/>
            </a:pPr>
            <a:r>
              <a:rPr lang="en-US" sz="2500">
                <a:solidFill>
                  <a:srgbClr val="000000"/>
                </a:solidFill>
                <a:latin typeface="Arial"/>
                <a:ea typeface="Arial"/>
                <a:cs typeface="Arial"/>
                <a:sym typeface="Arial"/>
              </a:rPr>
              <a:t>Calculator</a:t>
            </a:r>
            <a:endParaRPr sz="2500">
              <a:solidFill>
                <a:srgbClr val="000000"/>
              </a:solidFill>
              <a:latin typeface="Arial"/>
              <a:ea typeface="Arial"/>
              <a:cs typeface="Arial"/>
              <a:sym typeface="Arial"/>
            </a:endParaRPr>
          </a:p>
          <a:p>
            <a:pPr marL="457200" lvl="0" indent="0" algn="l" rtl="0">
              <a:lnSpc>
                <a:spcPct val="115000"/>
              </a:lnSpc>
              <a:spcBef>
                <a:spcPts val="1000"/>
              </a:spcBef>
              <a:spcAft>
                <a:spcPts val="0"/>
              </a:spcAft>
              <a:buNone/>
            </a:pPr>
            <a:endParaRPr sz="2500">
              <a:solidFill>
                <a:srgbClr val="000000"/>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title"/>
          </p:nvPr>
        </p:nvSpPr>
        <p:spPr>
          <a:xfrm>
            <a:off x="675202" y="952606"/>
            <a:ext cx="11127274" cy="1049235"/>
          </a:xfrm>
          <a:prstGeom prst="rect">
            <a:avLst/>
          </a:prstGeom>
          <a:noFill/>
          <a:ln>
            <a:noFill/>
          </a:ln>
        </p:spPr>
        <p:txBody>
          <a:bodyPr spcFirstLastPara="1" wrap="square" lIns="91425" tIns="45700" rIns="91425" bIns="45700" anchor="t" anchorCtr="0">
            <a:normAutofit fontScale="90000"/>
          </a:bodyPr>
          <a:lstStyle/>
          <a:p>
            <a:pPr>
              <a:buSzPts val="2880"/>
            </a:pPr>
            <a:r>
              <a:rPr lang="en-US" sz="2850" b="1"/>
              <a:t>CLASS INSTRUCTION/DURATION:</a:t>
            </a:r>
            <a:r>
              <a:rPr lang="en-US" sz="2850"/>
              <a:t> </a:t>
            </a:r>
          </a:p>
          <a:p>
            <a:pPr marL="0" lvl="0" indent="0" algn="l" rtl="0">
              <a:lnSpc>
                <a:spcPct val="90000"/>
              </a:lnSpc>
              <a:spcBef>
                <a:spcPts val="0"/>
              </a:spcBef>
              <a:spcAft>
                <a:spcPts val="0"/>
              </a:spcAft>
              <a:buClr>
                <a:schemeClr val="dk1"/>
              </a:buClr>
              <a:buSzPts val="2880"/>
              <a:buFont typeface="Gill Sans"/>
              <a:buNone/>
            </a:pPr>
            <a:r>
              <a:rPr lang="en-US" sz="2850"/>
              <a:t>  </a:t>
            </a:r>
            <a:endParaRPr sz="2850"/>
          </a:p>
          <a:p>
            <a:pPr>
              <a:buSzPts val="2880"/>
            </a:pPr>
            <a:br>
              <a:rPr lang="en-US" sz="2850"/>
            </a:br>
            <a:r>
              <a:rPr lang="en-US" sz="2400" b="1"/>
              <a:t>~Period 1:  7:30-8:20AM </a:t>
            </a:r>
            <a:br>
              <a:rPr lang="en-US" sz="2400" b="1"/>
            </a:br>
            <a:endParaRPr sz="2400" b="1"/>
          </a:p>
          <a:p>
            <a:pPr>
              <a:buSzPts val="2880"/>
            </a:pPr>
            <a:r>
              <a:rPr lang="en-US" sz="2400" b="1"/>
              <a:t>~Period 2:  8:20-9:10AM </a:t>
            </a:r>
            <a:endParaRPr sz="2400" b="1"/>
          </a:p>
          <a:p>
            <a:pPr>
              <a:buSzPts val="2880"/>
            </a:pPr>
            <a:br>
              <a:rPr lang="en-US" sz="2400" b="1"/>
            </a:br>
            <a:r>
              <a:rPr lang="en-US" sz="2400" b="1"/>
              <a:t>~Period 3:  9:10-10:00AM </a:t>
            </a:r>
            <a:endParaRPr sz="2400" b="1"/>
          </a:p>
          <a:p>
            <a:pPr>
              <a:buSzPts val="2880"/>
            </a:pPr>
            <a:br>
              <a:rPr lang="en-US" sz="2400" b="1"/>
            </a:br>
            <a:r>
              <a:rPr lang="en-US" sz="2400" b="1"/>
              <a:t>~Period 4:  10:05-10:55AM</a:t>
            </a:r>
            <a:br>
              <a:rPr lang="en-US" sz="2400" b="1"/>
            </a:br>
            <a:br>
              <a:rPr lang="en-US" sz="2400" b="1">
                <a:cs typeface="Segoe UI"/>
              </a:rPr>
            </a:br>
            <a:r>
              <a:rPr lang="en-US" sz="2400" b="1">
                <a:latin typeface="Segoe UI"/>
                <a:cs typeface="Segoe UI"/>
              </a:rPr>
              <a:t>~Period 5:  10:55-11:45AM </a:t>
            </a:r>
          </a:p>
          <a:p>
            <a:pPr>
              <a:buSzPts val="2880"/>
            </a:pPr>
            <a:br>
              <a:rPr lang="en-US" sz="2400" b="1">
                <a:latin typeface="Segoe UI"/>
                <a:cs typeface="Segoe UI"/>
              </a:rPr>
            </a:br>
            <a:r>
              <a:rPr lang="en-US" sz="2400" b="1">
                <a:latin typeface="Segoe UI"/>
                <a:cs typeface="Segoe UI"/>
              </a:rPr>
              <a:t>~Period 4:  11:45-1:55PM (Lunch Included)</a:t>
            </a:r>
            <a:br>
              <a:rPr lang="en-US" sz="2400" b="1">
                <a:latin typeface="Segoe UI"/>
                <a:cs typeface="Segoe UI"/>
              </a:rPr>
            </a:br>
            <a:br>
              <a:rPr lang="en-US" sz="2400" b="1">
                <a:latin typeface="Segoe UI"/>
                <a:cs typeface="Segoe UI"/>
              </a:rPr>
            </a:br>
            <a:r>
              <a:rPr lang="en-US" sz="2400" b="1">
                <a:latin typeface="Segoe UI"/>
                <a:cs typeface="Segoe UI"/>
              </a:rPr>
              <a:t>~Period 6:  1:00-1:50PM </a:t>
            </a:r>
          </a:p>
          <a:p>
            <a:pPr>
              <a:buSzPts val="2880"/>
            </a:pPr>
            <a:br>
              <a:rPr lang="en-US" sz="2900">
                <a:latin typeface="Segoe UI"/>
                <a:cs typeface="Segoe UI"/>
              </a:rPr>
            </a:br>
            <a:endParaRPr lang="en-US" sz="2900">
              <a:latin typeface="Segoe UI"/>
              <a:cs typeface="Segoe UI"/>
            </a:endParaRPr>
          </a:p>
          <a:p>
            <a:pPr>
              <a:buSzPts val="2880"/>
            </a:pPr>
            <a:endParaRPr lang="en-US" sz="2900">
              <a:latin typeface="Segoe UI"/>
              <a:cs typeface="Segoe UI"/>
            </a:endParaRPr>
          </a:p>
          <a:p>
            <a:pPr>
              <a:buSzPts val="2880"/>
            </a:pPr>
            <a:endParaRPr lang="en-US" sz="2850"/>
          </a:p>
        </p:txBody>
      </p:sp>
      <p:sp>
        <p:nvSpPr>
          <p:cNvPr id="229" name="Google Shape;229;p8"/>
          <p:cNvSpPr txBox="1"/>
          <p:nvPr/>
        </p:nvSpPr>
        <p:spPr>
          <a:xfrm>
            <a:off x="7608115" y="5684782"/>
            <a:ext cx="4450153" cy="412500"/>
          </a:xfrm>
          <a:prstGeom prst="rect">
            <a:avLst/>
          </a:prstGeom>
          <a:noFill/>
          <a:ln w="57150">
            <a:solidFill>
              <a:srgbClr val="FF0000"/>
            </a:solidFill>
          </a:ln>
        </p:spPr>
        <p:txBody>
          <a:bodyPr spcFirstLastPara="1" wrap="square" lIns="91425" tIns="91425" rIns="91425" bIns="91425" anchor="t" anchorCtr="0">
            <a:noAutofit/>
          </a:bodyPr>
          <a:lstStyle/>
          <a:p>
            <a:r>
              <a:rPr lang="en-US">
                <a:latin typeface="Gill Sans"/>
                <a:ea typeface="Gill Sans"/>
                <a:cs typeface="Gill Sans"/>
                <a:sym typeface="Gill Sans"/>
              </a:rPr>
              <a:t>*The instructional session times are subject to change.</a:t>
            </a:r>
            <a:endParaRPr>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846D-157F-19DC-1272-679D009769AC}"/>
              </a:ext>
            </a:extLst>
          </p:cNvPr>
          <p:cNvSpPr>
            <a:spLocks noGrp="1"/>
          </p:cNvSpPr>
          <p:nvPr>
            <p:ph type="title"/>
          </p:nvPr>
        </p:nvSpPr>
        <p:spPr/>
        <p:txBody>
          <a:bodyPr/>
          <a:lstStyle/>
          <a:p>
            <a:r>
              <a:rPr lang="en-US"/>
              <a:t>FREEDOM PARK SCHOOL ADMINISTRATORS</a:t>
            </a:r>
          </a:p>
        </p:txBody>
      </p:sp>
      <p:sp>
        <p:nvSpPr>
          <p:cNvPr id="3" name="Text Placeholder 2">
            <a:extLst>
              <a:ext uri="{FF2B5EF4-FFF2-40B4-BE49-F238E27FC236}">
                <a16:creationId xmlns:a16="http://schemas.microsoft.com/office/drawing/2014/main" id="{C550FDAF-658B-BA86-2F84-683086531F67}"/>
              </a:ext>
            </a:extLst>
          </p:cNvPr>
          <p:cNvSpPr>
            <a:spLocks noGrp="1"/>
          </p:cNvSpPr>
          <p:nvPr>
            <p:ph type="body" idx="1"/>
          </p:nvPr>
        </p:nvSpPr>
        <p:spPr/>
        <p:txBody>
          <a:bodyPr/>
          <a:lstStyle/>
          <a:p>
            <a:pPr marL="114300" indent="0">
              <a:buNone/>
            </a:pPr>
            <a:endParaRPr lang="en-US">
              <a:solidFill>
                <a:srgbClr val="FFFFFF"/>
              </a:solidFill>
              <a:latin typeface="Corbel"/>
            </a:endParaRPr>
          </a:p>
        </p:txBody>
      </p:sp>
      <p:pic>
        <p:nvPicPr>
          <p:cNvPr id="4" name="Picture 4" descr="A logo with a bird and a star&#10;&#10;Description automatically generated">
            <a:extLst>
              <a:ext uri="{FF2B5EF4-FFF2-40B4-BE49-F238E27FC236}">
                <a16:creationId xmlns:a16="http://schemas.microsoft.com/office/drawing/2014/main" id="{5A95A589-A533-44F3-88A1-0452C2641368}"/>
              </a:ext>
            </a:extLst>
          </p:cNvPr>
          <p:cNvPicPr>
            <a:picLocks noChangeAspect="1"/>
          </p:cNvPicPr>
          <p:nvPr/>
        </p:nvPicPr>
        <p:blipFill>
          <a:blip r:embed="rId2"/>
          <a:stretch>
            <a:fillRect/>
          </a:stretch>
        </p:blipFill>
        <p:spPr>
          <a:xfrm>
            <a:off x="1456015" y="1843717"/>
            <a:ext cx="4346685" cy="3170565"/>
          </a:xfrm>
          <a:prstGeom prst="rect">
            <a:avLst/>
          </a:prstGeom>
        </p:spPr>
      </p:pic>
      <p:sp>
        <p:nvSpPr>
          <p:cNvPr id="5" name="TextBox 4">
            <a:extLst>
              <a:ext uri="{FF2B5EF4-FFF2-40B4-BE49-F238E27FC236}">
                <a16:creationId xmlns:a16="http://schemas.microsoft.com/office/drawing/2014/main" id="{7EAA6B44-E8B7-76D1-1A8D-ADCA3B607EA2}"/>
              </a:ext>
            </a:extLst>
          </p:cNvPr>
          <p:cNvSpPr txBox="1"/>
          <p:nvPr/>
        </p:nvSpPr>
        <p:spPr>
          <a:xfrm>
            <a:off x="6535947" y="2409645"/>
            <a:ext cx="38358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b="1">
                <a:solidFill>
                  <a:schemeClr val="tx1"/>
                </a:solidFill>
                <a:latin typeface="Corbel"/>
                <a:ea typeface="+mn-ea"/>
                <a:cs typeface="+mn-cs"/>
              </a:rPr>
              <a:t>Principal - Dr. Titania Singh</a:t>
            </a:r>
            <a:endParaRPr lang="en-US" sz="2000" b="1">
              <a:solidFill>
                <a:schemeClr val="tx1"/>
              </a:solidFill>
              <a:ea typeface="+mn-ea"/>
            </a:endParaRPr>
          </a:p>
        </p:txBody>
      </p:sp>
      <p:sp>
        <p:nvSpPr>
          <p:cNvPr id="6" name="TextBox 5">
            <a:extLst>
              <a:ext uri="{FF2B5EF4-FFF2-40B4-BE49-F238E27FC236}">
                <a16:creationId xmlns:a16="http://schemas.microsoft.com/office/drawing/2014/main" id="{F31CABC7-6955-47FF-D166-1C9D14523FEC}"/>
              </a:ext>
            </a:extLst>
          </p:cNvPr>
          <p:cNvSpPr txBox="1"/>
          <p:nvPr/>
        </p:nvSpPr>
        <p:spPr>
          <a:xfrm>
            <a:off x="6535947" y="2955985"/>
            <a:ext cx="51585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b="1">
                <a:solidFill>
                  <a:schemeClr val="tx1"/>
                </a:solidFill>
                <a:latin typeface="Corbel"/>
                <a:ea typeface="+mn-ea"/>
                <a:cs typeface="+mn-cs"/>
              </a:rPr>
              <a:t>Assistant Principal – Mrs. Amanda Darville</a:t>
            </a:r>
            <a:endParaRPr lang="en-US" sz="2000" b="1">
              <a:solidFill>
                <a:schemeClr val="tx1"/>
              </a:solidFill>
              <a:ea typeface="+mn-ea"/>
            </a:endParaRPr>
          </a:p>
        </p:txBody>
      </p:sp>
      <p:sp>
        <p:nvSpPr>
          <p:cNvPr id="7" name="TextBox 6">
            <a:extLst>
              <a:ext uri="{FF2B5EF4-FFF2-40B4-BE49-F238E27FC236}">
                <a16:creationId xmlns:a16="http://schemas.microsoft.com/office/drawing/2014/main" id="{6228DA6B-5663-6C45-C1AC-0CE43F266E48}"/>
              </a:ext>
            </a:extLst>
          </p:cNvPr>
          <p:cNvSpPr txBox="1"/>
          <p:nvPr/>
        </p:nvSpPr>
        <p:spPr>
          <a:xfrm>
            <a:off x="6535947" y="3646098"/>
            <a:ext cx="48279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b="1">
                <a:solidFill>
                  <a:schemeClr val="tx1"/>
                </a:solidFill>
                <a:latin typeface="Corbel"/>
                <a:ea typeface="+mn-ea"/>
                <a:cs typeface="+mn-cs"/>
              </a:rPr>
              <a:t> Assistant Principal - Mrs. Wendy May </a:t>
            </a:r>
            <a:endParaRPr lang="en-US" sz="2000" b="1">
              <a:solidFill>
                <a:schemeClr val="tx1"/>
              </a:solidFill>
              <a:ea typeface="+mn-ea"/>
            </a:endParaRPr>
          </a:p>
        </p:txBody>
      </p:sp>
      <p:graphicFrame>
        <p:nvGraphicFramePr>
          <p:cNvPr id="9" name="Table 8">
            <a:extLst>
              <a:ext uri="{FF2B5EF4-FFF2-40B4-BE49-F238E27FC236}">
                <a16:creationId xmlns:a16="http://schemas.microsoft.com/office/drawing/2014/main" id="{0EBBBAA5-31BF-3A7C-15A1-5148688805DE}"/>
              </a:ext>
            </a:extLst>
          </p:cNvPr>
          <p:cNvGraphicFramePr>
            <a:graphicFrameLocks noGrp="1"/>
          </p:cNvGraphicFramePr>
          <p:nvPr>
            <p:extLst>
              <p:ext uri="{D42A27DB-BD31-4B8C-83A1-F6EECF244321}">
                <p14:modId xmlns:p14="http://schemas.microsoft.com/office/powerpoint/2010/main" val="764305820"/>
              </p:ext>
            </p:extLst>
          </p:nvPr>
        </p:nvGraphicFramePr>
        <p:xfrm>
          <a:off x="6599207" y="4687018"/>
          <a:ext cx="5261354" cy="612912"/>
        </p:xfrm>
        <a:graphic>
          <a:graphicData uri="http://schemas.openxmlformats.org/drawingml/2006/table">
            <a:tbl>
              <a:tblPr firstRow="1" bandRow="1">
                <a:tableStyleId>{5C22544A-7EE6-4342-B048-85BDC9FD1C3A}</a:tableStyleId>
              </a:tblPr>
              <a:tblGrid>
                <a:gridCol w="5261354">
                  <a:extLst>
                    <a:ext uri="{9D8B030D-6E8A-4147-A177-3AD203B41FA5}">
                      <a16:colId xmlns:a16="http://schemas.microsoft.com/office/drawing/2014/main" val="721503473"/>
                    </a:ext>
                  </a:extLst>
                </a:gridCol>
              </a:tblGrid>
              <a:tr h="612912">
                <a:tc>
                  <a:txBody>
                    <a:bodyPr/>
                    <a:lstStyle/>
                    <a:p>
                      <a:pPr fontAlgn="t"/>
                      <a:r>
                        <a:rPr lang="en-US">
                          <a:effectLst/>
                        </a:rPr>
                        <a:t>Website:</a:t>
                      </a:r>
                      <a:br>
                        <a:rPr lang="en-US">
                          <a:effectLst/>
                        </a:rPr>
                      </a:br>
                      <a:r>
                        <a:rPr lang="en-US">
                          <a:effectLst/>
                          <a:hlinkClick r:id="rId3"/>
                        </a:rPr>
                        <a:t>http://freedompark.rcboe.org</a:t>
                      </a:r>
                      <a:endParaRPr lang="en-US">
                        <a:effectLst/>
                      </a:endParaRPr>
                    </a:p>
                  </a:txBody>
                  <a:tcPr/>
                </a:tc>
                <a:extLst>
                  <a:ext uri="{0D108BD9-81ED-4DB2-BD59-A6C34878D82A}">
                    <a16:rowId xmlns:a16="http://schemas.microsoft.com/office/drawing/2014/main" val="1431029923"/>
                  </a:ext>
                </a:extLst>
              </a:tr>
            </a:tbl>
          </a:graphicData>
        </a:graphic>
      </p:graphicFrame>
      <p:graphicFrame>
        <p:nvGraphicFramePr>
          <p:cNvPr id="11" name="Table 10">
            <a:extLst>
              <a:ext uri="{FF2B5EF4-FFF2-40B4-BE49-F238E27FC236}">
                <a16:creationId xmlns:a16="http://schemas.microsoft.com/office/drawing/2014/main" id="{02D06940-A5CB-B35E-928A-CF9D1A18E7AA}"/>
              </a:ext>
            </a:extLst>
          </p:cNvPr>
          <p:cNvGraphicFramePr>
            <a:graphicFrameLocks noGrp="1"/>
          </p:cNvGraphicFramePr>
          <p:nvPr>
            <p:extLst>
              <p:ext uri="{D42A27DB-BD31-4B8C-83A1-F6EECF244321}">
                <p14:modId xmlns:p14="http://schemas.microsoft.com/office/powerpoint/2010/main" val="3944093104"/>
              </p:ext>
            </p:extLst>
          </p:nvPr>
        </p:nvGraphicFramePr>
        <p:xfrm>
          <a:off x="6584830" y="5319622"/>
          <a:ext cx="5225829" cy="731520"/>
        </p:xfrm>
        <a:graphic>
          <a:graphicData uri="http://schemas.openxmlformats.org/drawingml/2006/table">
            <a:tbl>
              <a:tblPr firstRow="1" bandRow="1">
                <a:tableStyleId>{5C22544A-7EE6-4342-B048-85BDC9FD1C3A}</a:tableStyleId>
              </a:tblPr>
              <a:tblGrid>
                <a:gridCol w="1806348">
                  <a:extLst>
                    <a:ext uri="{9D8B030D-6E8A-4147-A177-3AD203B41FA5}">
                      <a16:colId xmlns:a16="http://schemas.microsoft.com/office/drawing/2014/main" val="679356235"/>
                    </a:ext>
                  </a:extLst>
                </a:gridCol>
                <a:gridCol w="3419481">
                  <a:extLst>
                    <a:ext uri="{9D8B030D-6E8A-4147-A177-3AD203B41FA5}">
                      <a16:colId xmlns:a16="http://schemas.microsoft.com/office/drawing/2014/main" val="460860994"/>
                    </a:ext>
                  </a:extLst>
                </a:gridCol>
              </a:tblGrid>
              <a:tr h="0">
                <a:tc>
                  <a:txBody>
                    <a:bodyPr/>
                    <a:lstStyle/>
                    <a:p>
                      <a:pPr fontAlgn="t"/>
                      <a:r>
                        <a:rPr lang="en-US">
                          <a:effectLst/>
                        </a:rPr>
                        <a:t>Phone:</a:t>
                      </a:r>
                      <a:br>
                        <a:rPr lang="en-US">
                          <a:effectLst/>
                        </a:rPr>
                      </a:br>
                      <a:r>
                        <a:rPr lang="en-US">
                          <a:effectLst/>
                        </a:rPr>
                        <a:t>706-796-8428</a:t>
                      </a:r>
                    </a:p>
                  </a:txBody>
                  <a:tcPr/>
                </a:tc>
                <a:tc>
                  <a:txBody>
                    <a:bodyPr/>
                    <a:lstStyle/>
                    <a:p>
                      <a:pPr fontAlgn="t"/>
                      <a:r>
                        <a:rPr lang="en-US">
                          <a:effectLst/>
                        </a:rPr>
                        <a:t>Breakfast- 6:50 a.m.</a:t>
                      </a:r>
                      <a:br>
                        <a:rPr lang="en-US">
                          <a:effectLst/>
                        </a:rPr>
                      </a:br>
                      <a:r>
                        <a:rPr lang="en-US">
                          <a:effectLst/>
                        </a:rPr>
                        <a:t>Instruction Begins- 7:25 a.m. Dismissal- 2:15 p.m. </a:t>
                      </a:r>
                    </a:p>
                  </a:txBody>
                  <a:tcPr/>
                </a:tc>
                <a:extLst>
                  <a:ext uri="{0D108BD9-81ED-4DB2-BD59-A6C34878D82A}">
                    <a16:rowId xmlns:a16="http://schemas.microsoft.com/office/drawing/2014/main" val="2223009786"/>
                  </a:ext>
                </a:extLst>
              </a:tr>
            </a:tbl>
          </a:graphicData>
        </a:graphic>
      </p:graphicFrame>
      <p:graphicFrame>
        <p:nvGraphicFramePr>
          <p:cNvPr id="13" name="Table 12">
            <a:extLst>
              <a:ext uri="{FF2B5EF4-FFF2-40B4-BE49-F238E27FC236}">
                <a16:creationId xmlns:a16="http://schemas.microsoft.com/office/drawing/2014/main" id="{3484FA59-DEA8-424C-A93F-9E7423A53B10}"/>
              </a:ext>
            </a:extLst>
          </p:cNvPr>
          <p:cNvGraphicFramePr>
            <a:graphicFrameLocks noGrp="1"/>
          </p:cNvGraphicFramePr>
          <p:nvPr>
            <p:extLst>
              <p:ext uri="{D42A27DB-BD31-4B8C-83A1-F6EECF244321}">
                <p14:modId xmlns:p14="http://schemas.microsoft.com/office/powerpoint/2010/main" val="4237364809"/>
              </p:ext>
            </p:extLst>
          </p:nvPr>
        </p:nvGraphicFramePr>
        <p:xfrm>
          <a:off x="1447800" y="5018314"/>
          <a:ext cx="5133679" cy="731520"/>
        </p:xfrm>
        <a:graphic>
          <a:graphicData uri="http://schemas.openxmlformats.org/drawingml/2006/table">
            <a:tbl>
              <a:tblPr firstRow="1" bandRow="1">
                <a:tableStyleId>{5C22544A-7EE6-4342-B048-85BDC9FD1C3A}</a:tableStyleId>
              </a:tblPr>
              <a:tblGrid>
                <a:gridCol w="5133679">
                  <a:extLst>
                    <a:ext uri="{9D8B030D-6E8A-4147-A177-3AD203B41FA5}">
                      <a16:colId xmlns:a16="http://schemas.microsoft.com/office/drawing/2014/main" val="2063057277"/>
                    </a:ext>
                  </a:extLst>
                </a:gridCol>
              </a:tblGrid>
              <a:tr h="0">
                <a:tc>
                  <a:txBody>
                    <a:bodyPr/>
                    <a:lstStyle/>
                    <a:p>
                      <a:r>
                        <a:rPr lang="en-US">
                          <a:effectLst/>
                        </a:rPr>
                        <a:t>Address:</a:t>
                      </a:r>
                      <a:br>
                        <a:rPr lang="en-US">
                          <a:effectLst/>
                        </a:rPr>
                      </a:br>
                      <a:r>
                        <a:rPr lang="en-US">
                          <a:effectLst/>
                        </a:rPr>
                        <a:t>345 42nd Street Building 43400</a:t>
                      </a:r>
                      <a:br>
                        <a:rPr lang="en-US">
                          <a:effectLst/>
                        </a:rPr>
                      </a:br>
                      <a:r>
                        <a:rPr lang="en-US">
                          <a:effectLst/>
                        </a:rPr>
                        <a:t>Ft. Gordon, Ga 30905</a:t>
                      </a:r>
                    </a:p>
                  </a:txBody>
                  <a:tcPr anchor="ctr"/>
                </a:tc>
                <a:extLst>
                  <a:ext uri="{0D108BD9-81ED-4DB2-BD59-A6C34878D82A}">
                    <a16:rowId xmlns:a16="http://schemas.microsoft.com/office/drawing/2014/main" val="680966296"/>
                  </a:ext>
                </a:extLst>
              </a:tr>
            </a:tbl>
          </a:graphicData>
        </a:graphic>
      </p:graphicFrame>
    </p:spTree>
    <p:extLst>
      <p:ext uri="{BB962C8B-B14F-4D97-AF65-F5344CB8AC3E}">
        <p14:creationId xmlns:p14="http://schemas.microsoft.com/office/powerpoint/2010/main" val="106950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59DE-69C1-A195-3C37-5723BA367EFF}"/>
              </a:ext>
            </a:extLst>
          </p:cNvPr>
          <p:cNvSpPr>
            <a:spLocks noGrp="1"/>
          </p:cNvSpPr>
          <p:nvPr>
            <p:ph type="title"/>
          </p:nvPr>
        </p:nvSpPr>
        <p:spPr/>
        <p:txBody>
          <a:bodyPr>
            <a:normAutofit fontScale="90000"/>
          </a:bodyPr>
          <a:lstStyle/>
          <a:p>
            <a:pPr algn="ctr"/>
            <a:r>
              <a:rPr lang="en-US" sz="6000" b="1"/>
              <a:t>Science Fair Information</a:t>
            </a:r>
          </a:p>
          <a:p>
            <a:br>
              <a:rPr lang="en-US"/>
            </a:br>
            <a:endParaRPr lang="en-US"/>
          </a:p>
        </p:txBody>
      </p:sp>
      <p:sp>
        <p:nvSpPr>
          <p:cNvPr id="4" name="TextBox 3">
            <a:extLst>
              <a:ext uri="{FF2B5EF4-FFF2-40B4-BE49-F238E27FC236}">
                <a16:creationId xmlns:a16="http://schemas.microsoft.com/office/drawing/2014/main" id="{5DAFE415-6E2D-7E95-BF5D-A8A586BD0728}"/>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32FFAE4E-9D0C-280E-A344-5B8994AA3581}"/>
              </a:ext>
            </a:extLst>
          </p:cNvPr>
          <p:cNvSpPr txBox="1"/>
          <p:nvPr/>
        </p:nvSpPr>
        <p:spPr>
          <a:xfrm>
            <a:off x="4336212" y="2021457"/>
            <a:ext cx="728644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omic Sans MS"/>
              </a:rPr>
              <a:t>All students are expected to do a science fair project. Students will receive science fair information within the first few weeks of school and are expected to choose a topic. Science Fair Projects are intended to be in depth research and experimentation that includes data, results, and conclusions.  </a:t>
            </a:r>
            <a:endParaRPr lang="en-US" sz="1800" b="1">
              <a:latin typeface="Comic Sans MS"/>
            </a:endParaRPr>
          </a:p>
          <a:p>
            <a:br>
              <a:rPr lang="en-US"/>
            </a:br>
            <a:endParaRPr lang="en-US"/>
          </a:p>
          <a:p>
            <a:br>
              <a:rPr lang="en-US"/>
            </a:br>
            <a:endParaRPr lang="en-US"/>
          </a:p>
        </p:txBody>
      </p:sp>
      <p:pic>
        <p:nvPicPr>
          <p:cNvPr id="6" name="Picture 6" descr="https://ci5.googleusercontent.com/proxy/yy9t45BRkR-_TjVYA8vfx8kN_kJWkQKyaoVcq5zgC9304H5IBKlsu5YkM2SLO9eakDPj0wGUV17np3Uu2dRBEV0SiZ-PW96uLkvH7WH6zca60zqK39HSR_eU2YQnaoQbS3qbE-QpVnKV-Y26LkWfHhUVykYbmQLhkvFwF_x6vROxQZ4ahzbcPEUVc_PDk9B9V4QBe2s2emNkJxxwZNbBc4o=s0-d-e1-ft#https://sdk.bitmoji.com/render/panel/2e5f6ef7-984b-4bd8-9a5d-8d53ad1dc2eb-a3a32953-e3ff-4534-b435-10c900cbfa0d-v1.png?transparent=1&amp;palette=1">
            <a:extLst>
              <a:ext uri="{FF2B5EF4-FFF2-40B4-BE49-F238E27FC236}">
                <a16:creationId xmlns:a16="http://schemas.microsoft.com/office/drawing/2014/main" id="{F7C0BF74-56E9-7F84-F06C-2F92F0529450}"/>
              </a:ext>
            </a:extLst>
          </p:cNvPr>
          <p:cNvPicPr>
            <a:picLocks noChangeAspect="1"/>
          </p:cNvPicPr>
          <p:nvPr/>
        </p:nvPicPr>
        <p:blipFill>
          <a:blip r:embed="rId2"/>
          <a:stretch>
            <a:fillRect/>
          </a:stretch>
        </p:blipFill>
        <p:spPr>
          <a:xfrm>
            <a:off x="65956" y="3014392"/>
            <a:ext cx="3706841" cy="3762196"/>
          </a:xfrm>
          <a:prstGeom prst="rect">
            <a:avLst/>
          </a:prstGeom>
        </p:spPr>
      </p:pic>
    </p:spTree>
    <p:extLst>
      <p:ext uri="{BB962C8B-B14F-4D97-AF65-F5344CB8AC3E}">
        <p14:creationId xmlns:p14="http://schemas.microsoft.com/office/powerpoint/2010/main" val="231183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a:spLocks noGrp="1"/>
          </p:cNvSpPr>
          <p:nvPr>
            <p:ph type="title"/>
          </p:nvPr>
        </p:nvSpPr>
        <p:spPr>
          <a:xfrm>
            <a:off x="700131" y="552461"/>
            <a:ext cx="11977200" cy="1466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2880"/>
              <a:buFont typeface="Gill Sans"/>
              <a:buNone/>
            </a:pPr>
            <a:r>
              <a:rPr lang="en-US" sz="2850" b="1" i="1"/>
              <a:t>COURSE ASSESSMENT PLAN</a:t>
            </a:r>
            <a:br>
              <a:rPr lang="en-US" sz="2850" b="1" i="1"/>
            </a:br>
            <a:endParaRPr sz="2880"/>
          </a:p>
          <a:p>
            <a:pPr marL="0" lvl="0" indent="0" algn="l" rtl="0">
              <a:lnSpc>
                <a:spcPct val="90000"/>
              </a:lnSpc>
              <a:spcBef>
                <a:spcPts val="0"/>
              </a:spcBef>
              <a:spcAft>
                <a:spcPts val="0"/>
              </a:spcAft>
              <a:buClr>
                <a:schemeClr val="dk1"/>
              </a:buClr>
              <a:buSzPts val="1800"/>
              <a:buFont typeface="Gill Sans"/>
              <a:buNone/>
            </a:pPr>
            <a:r>
              <a:rPr lang="en-US" sz="1800"/>
              <a:t>EACH STUDENT WILL RECEIVE A VARIETY OF ASSIGNMENTS DESIGNED TO ENHANCE THEIR LEARNING. </a:t>
            </a:r>
            <a:br>
              <a:rPr lang="en-US" sz="1800"/>
            </a:br>
            <a:endParaRPr sz="2880"/>
          </a:p>
          <a:p>
            <a:pPr lvl="0" algn="l">
              <a:lnSpc>
                <a:spcPct val="90000"/>
              </a:lnSpc>
              <a:spcBef>
                <a:spcPts val="0"/>
              </a:spcBef>
              <a:spcAft>
                <a:spcPts val="0"/>
              </a:spcAft>
              <a:buNone/>
            </a:pPr>
            <a:r>
              <a:rPr lang="en-US" sz="2900" b="1" i="1"/>
              <a:t>GRADING SYSTEM</a:t>
            </a:r>
            <a:endParaRPr sz="2900"/>
          </a:p>
          <a:p>
            <a:br>
              <a:rPr lang="en-US"/>
            </a:br>
            <a:r>
              <a:rPr lang="en-US" sz="1800"/>
              <a:t>Formative Assessments: </a:t>
            </a:r>
            <a:r>
              <a:rPr lang="en-US" sz="1800">
                <a:latin typeface="Gill Sans"/>
                <a:ea typeface="Gill Sans"/>
                <a:cs typeface="Gill Sans"/>
                <a:sym typeface="Gill Sans"/>
              </a:rPr>
              <a:t>40%</a:t>
            </a:r>
            <a:br>
              <a:rPr lang="en-US" sz="1800"/>
            </a:br>
            <a:r>
              <a:rPr lang="en-US" sz="1800"/>
              <a:t> Bell Work</a:t>
            </a:r>
            <a:br>
              <a:rPr lang="en-US" sz="1800"/>
            </a:br>
            <a:r>
              <a:rPr lang="en-US" sz="1800"/>
              <a:t>Journals</a:t>
            </a:r>
            <a:br>
              <a:rPr lang="en-US" sz="1800"/>
            </a:br>
            <a:r>
              <a:rPr lang="en-US" sz="1800"/>
              <a:t>Notebook Activities</a:t>
            </a:r>
            <a:br>
              <a:rPr lang="en-US" sz="1800"/>
            </a:br>
            <a:r>
              <a:rPr lang="en-US" sz="1800"/>
              <a:t> Class Participation</a:t>
            </a:r>
            <a:br>
              <a:rPr lang="en-US" sz="1800"/>
            </a:br>
            <a:r>
              <a:rPr lang="en-US" sz="1800"/>
              <a:t>Homework</a:t>
            </a:r>
            <a:br>
              <a:rPr lang="en-US" sz="1800"/>
            </a:br>
            <a:br>
              <a:rPr lang="en-US" sz="1800"/>
            </a:br>
            <a:r>
              <a:rPr lang="en-US" sz="1800"/>
              <a:t>Summative Assessments: </a:t>
            </a:r>
            <a:r>
              <a:rPr lang="en-US" sz="1800">
                <a:latin typeface="Gill Sans"/>
                <a:ea typeface="Gill Sans"/>
                <a:cs typeface="Gill Sans"/>
                <a:sym typeface="Gill Sans"/>
              </a:rPr>
              <a:t>60%</a:t>
            </a:r>
            <a:br>
              <a:rPr lang="en-US" sz="1800"/>
            </a:br>
            <a:r>
              <a:rPr lang="en-US" sz="1800"/>
              <a:t> Tests</a:t>
            </a:r>
            <a:br>
              <a:rPr lang="en-US" sz="1800"/>
            </a:br>
            <a:r>
              <a:rPr lang="en-US" sz="1800"/>
              <a:t> Quizzes</a:t>
            </a:r>
            <a:br>
              <a:rPr lang="en-US" sz="1800"/>
            </a:br>
            <a:r>
              <a:rPr lang="en-US" sz="1800"/>
              <a:t> Projects</a:t>
            </a:r>
            <a:br>
              <a:rPr lang="en-US" sz="1800"/>
            </a:br>
            <a:r>
              <a:rPr lang="en-US" sz="1800"/>
              <a:t> </a:t>
            </a:r>
            <a:endParaRPr lang="en-US"/>
          </a:p>
          <a:p>
            <a:br>
              <a:rPr lang="en-US"/>
            </a:br>
            <a:endParaRPr lang="en-US"/>
          </a:p>
          <a:p>
            <a:pPr algn="l" rtl="0">
              <a:spcBef>
                <a:spcPts val="0"/>
              </a:spcBef>
              <a:spcAft>
                <a:spcPts val="0"/>
              </a:spcAft>
              <a:buSzPts val="2880"/>
            </a:pPr>
            <a:endParaRPr sz="2880"/>
          </a:p>
        </p:txBody>
      </p:sp>
      <p:pic>
        <p:nvPicPr>
          <p:cNvPr id="2" name="Picture 2" descr="A logo of a company&#10;&#10;Description automatically generated">
            <a:extLst>
              <a:ext uri="{FF2B5EF4-FFF2-40B4-BE49-F238E27FC236}">
                <a16:creationId xmlns:a16="http://schemas.microsoft.com/office/drawing/2014/main" id="{C29C10BC-57D1-80E2-C5C9-1C7587304EFC}"/>
              </a:ext>
            </a:extLst>
          </p:cNvPr>
          <p:cNvPicPr>
            <a:picLocks noChangeAspect="1"/>
          </p:cNvPicPr>
          <p:nvPr/>
        </p:nvPicPr>
        <p:blipFill>
          <a:blip r:embed="rId3"/>
          <a:stretch>
            <a:fillRect/>
          </a:stretch>
        </p:blipFill>
        <p:spPr>
          <a:xfrm>
            <a:off x="9481550" y="3920362"/>
            <a:ext cx="2749197" cy="2225203"/>
          </a:xfrm>
          <a:prstGeom prst="rect">
            <a:avLst/>
          </a:prstGeom>
        </p:spPr>
      </p:pic>
      <p:pic>
        <p:nvPicPr>
          <p:cNvPr id="3" name="Picture 3" descr="A cartoon character with a bandana on it&#10;&#10;Description automatically generated">
            <a:extLst>
              <a:ext uri="{FF2B5EF4-FFF2-40B4-BE49-F238E27FC236}">
                <a16:creationId xmlns:a16="http://schemas.microsoft.com/office/drawing/2014/main" id="{22573FBE-90CA-FB9F-B99F-C6DAFBF8F0A6}"/>
              </a:ext>
            </a:extLst>
          </p:cNvPr>
          <p:cNvPicPr>
            <a:picLocks noChangeAspect="1"/>
          </p:cNvPicPr>
          <p:nvPr/>
        </p:nvPicPr>
        <p:blipFill>
          <a:blip r:embed="rId4"/>
          <a:stretch>
            <a:fillRect/>
          </a:stretch>
        </p:blipFill>
        <p:spPr>
          <a:xfrm>
            <a:off x="6605881" y="3921190"/>
            <a:ext cx="3016014" cy="2223545"/>
          </a:xfrm>
          <a:prstGeom prst="rect">
            <a:avLst/>
          </a:prstGeom>
        </p:spPr>
      </p:pic>
      <p:sp>
        <p:nvSpPr>
          <p:cNvPr id="4" name="TextBox 3">
            <a:extLst>
              <a:ext uri="{FF2B5EF4-FFF2-40B4-BE49-F238E27FC236}">
                <a16:creationId xmlns:a16="http://schemas.microsoft.com/office/drawing/2014/main" id="{D46791D0-F304-5BEA-46EC-D15B74027DDE}"/>
              </a:ext>
            </a:extLst>
          </p:cNvPr>
          <p:cNvSpPr txBox="1"/>
          <p:nvPr/>
        </p:nvSpPr>
        <p:spPr>
          <a:xfrm>
            <a:off x="6604000" y="2368315"/>
            <a:ext cx="525815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t>IMPORTANT!!!</a:t>
            </a:r>
          </a:p>
          <a:p>
            <a:endParaRPr lang="en-US" sz="2400" b="1"/>
          </a:p>
          <a:p>
            <a:r>
              <a:rPr lang="en-US" b="1"/>
              <a:t>Please check ClassDojo and Infinite Campus twice (2x's) per week to check the status of your child's grades and assignments.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947138f631_0_20"/>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3100" b="1">
                <a:solidFill>
                  <a:srgbClr val="000000"/>
                </a:solidFill>
                <a:latin typeface="Arial"/>
                <a:ea typeface="Arial"/>
                <a:cs typeface="Arial"/>
                <a:sym typeface="Arial"/>
              </a:rPr>
              <a:t>Missed work</a:t>
            </a:r>
            <a:endParaRPr sz="3100" b="1">
              <a:solidFill>
                <a:srgbClr val="000000"/>
              </a:solidFill>
              <a:latin typeface="Arial"/>
              <a:ea typeface="Arial"/>
              <a:cs typeface="Arial"/>
              <a:sym typeface="Arial"/>
            </a:endParaRPr>
          </a:p>
          <a:p>
            <a:pPr marL="0" lvl="0" indent="0" algn="l" rtl="0">
              <a:spcBef>
                <a:spcPts val="900"/>
              </a:spcBef>
              <a:spcAft>
                <a:spcPts val="0"/>
              </a:spcAft>
              <a:buNone/>
            </a:pPr>
            <a:endParaRPr/>
          </a:p>
        </p:txBody>
      </p:sp>
      <p:sp>
        <p:nvSpPr>
          <p:cNvPr id="240" name="Google Shape;240;g947138f631_0_20"/>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2600">
                <a:solidFill>
                  <a:srgbClr val="000000"/>
                </a:solidFill>
                <a:latin typeface="Times New Roman"/>
                <a:ea typeface="Times New Roman"/>
                <a:cs typeface="Times New Roman"/>
                <a:sym typeface="Times New Roman"/>
              </a:rPr>
              <a:t>It is the student’s responsibility to obtain any missed assignments, notes, or other pertinent information necessary due to an absence or tardy. Students must provide a verifiable excuse (within 7 days) in order to receive full credit for any missed assignments after returning from an excused absence.</a:t>
            </a:r>
            <a:endParaRPr sz="2600">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947138f631_0_20"/>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Autofit/>
          </a:bodyPr>
          <a:lstStyle/>
          <a:p>
            <a:pPr>
              <a:lnSpc>
                <a:spcPct val="115000"/>
              </a:lnSpc>
              <a:spcBef>
                <a:spcPts val="900"/>
              </a:spcBef>
              <a:buSzPts val="1100"/>
            </a:pPr>
            <a:r>
              <a:rPr lang="en-US" sz="3100" b="1">
                <a:solidFill>
                  <a:srgbClr val="000000"/>
                </a:solidFill>
                <a:latin typeface="Arial"/>
                <a:ea typeface="Arial"/>
                <a:cs typeface="Arial"/>
                <a:sym typeface="Arial"/>
              </a:rPr>
              <a:t>Late Assignments</a:t>
            </a:r>
            <a:endParaRPr sz="3100" b="1">
              <a:solidFill>
                <a:srgbClr val="000000"/>
              </a:solidFill>
              <a:latin typeface="Arial"/>
              <a:ea typeface="Arial"/>
              <a:cs typeface="Arial"/>
              <a:sym typeface="Arial"/>
            </a:endParaRPr>
          </a:p>
          <a:p>
            <a:pPr marL="0" lvl="0" indent="0" algn="l" rtl="0">
              <a:spcBef>
                <a:spcPts val="900"/>
              </a:spcBef>
              <a:spcAft>
                <a:spcPts val="0"/>
              </a:spcAft>
              <a:buNone/>
            </a:pPr>
            <a:endParaRPr/>
          </a:p>
        </p:txBody>
      </p:sp>
      <p:sp>
        <p:nvSpPr>
          <p:cNvPr id="240" name="Google Shape;240;g947138f631_0_20"/>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Autofit/>
          </a:bodyPr>
          <a:lstStyle/>
          <a:p>
            <a:pPr marL="0" indent="0">
              <a:lnSpc>
                <a:spcPct val="115000"/>
              </a:lnSpc>
              <a:spcBef>
                <a:spcPts val="900"/>
              </a:spcBef>
              <a:buClr>
                <a:schemeClr val="dk1"/>
              </a:buClr>
              <a:buSzPts val="1100"/>
              <a:buNone/>
            </a:pPr>
            <a:r>
              <a:rPr lang="en-US" sz="2600">
                <a:solidFill>
                  <a:srgbClr val="000000"/>
                </a:solidFill>
                <a:latin typeface="Times New Roman"/>
                <a:ea typeface="Times New Roman"/>
                <a:cs typeface="Times New Roman"/>
                <a:sym typeface="Times New Roman"/>
              </a:rPr>
              <a:t>It is the student’s responsibility to turn in all assignments ON TIME. Assignments turned in late (1 – 7 days) will be updated in infinite campus within two weeks.</a:t>
            </a:r>
          </a:p>
          <a:p>
            <a:pPr marL="0" indent="0">
              <a:lnSpc>
                <a:spcPct val="114999"/>
              </a:lnSpc>
              <a:spcBef>
                <a:spcPts val="900"/>
              </a:spcBef>
              <a:buClr>
                <a:schemeClr val="dk1"/>
              </a:buClr>
              <a:buSzPts val="1100"/>
              <a:buNone/>
            </a:pPr>
            <a:r>
              <a:rPr lang="en-US" sz="2600">
                <a:solidFill>
                  <a:srgbClr val="000000"/>
                </a:solidFill>
                <a:latin typeface="Times New Roman"/>
                <a:ea typeface="Times New Roman"/>
                <a:cs typeface="Times New Roman"/>
                <a:sym typeface="Times New Roman"/>
              </a:rPr>
              <a:t>Assignments satisfactory turned in after 7 days of the due date (without a medical excuse) will receive a grade of 70%. After 7 days, the academic purpose and value of the assignment has diminished.</a:t>
            </a:r>
            <a:endParaRPr lang="en-US" sz="2600">
              <a:latin typeface="Times New Roman"/>
              <a:cs typeface="Times New Roman"/>
            </a:endParaRPr>
          </a:p>
        </p:txBody>
      </p:sp>
    </p:spTree>
    <p:extLst>
      <p:ext uri="{BB962C8B-B14F-4D97-AF65-F5344CB8AC3E}">
        <p14:creationId xmlns:p14="http://schemas.microsoft.com/office/powerpoint/2010/main" val="229023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947138f631_0_58"/>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PRIMARY RESOURCES</a:t>
            </a:r>
            <a:endParaRPr/>
          </a:p>
        </p:txBody>
      </p:sp>
      <p:sp>
        <p:nvSpPr>
          <p:cNvPr id="246" name="Google Shape;246;g947138f631_0_58"/>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 name="Picture 3" descr="A logo of a science company&#10;&#10;Description automatically generated">
            <a:extLst>
              <a:ext uri="{FF2B5EF4-FFF2-40B4-BE49-F238E27FC236}">
                <a16:creationId xmlns:a16="http://schemas.microsoft.com/office/drawing/2014/main" id="{AB6832EA-F74A-824B-BCD0-8B4D29204508}"/>
              </a:ext>
            </a:extLst>
          </p:cNvPr>
          <p:cNvPicPr>
            <a:picLocks noChangeAspect="1"/>
          </p:cNvPicPr>
          <p:nvPr/>
        </p:nvPicPr>
        <p:blipFill>
          <a:blip r:embed="rId3"/>
          <a:stretch>
            <a:fillRect/>
          </a:stretch>
        </p:blipFill>
        <p:spPr>
          <a:xfrm>
            <a:off x="2833511" y="3474746"/>
            <a:ext cx="2743200" cy="2429691"/>
          </a:xfrm>
          <a:prstGeom prst="rect">
            <a:avLst/>
          </a:prstGeom>
        </p:spPr>
      </p:pic>
      <p:pic>
        <p:nvPicPr>
          <p:cNvPr id="4" name="Picture 4" descr="A screen shot of a logo&#10;&#10;Description automatically generated">
            <a:extLst>
              <a:ext uri="{FF2B5EF4-FFF2-40B4-BE49-F238E27FC236}">
                <a16:creationId xmlns:a16="http://schemas.microsoft.com/office/drawing/2014/main" id="{D4FA9FB8-42C1-DBA4-6274-2483FD45C962}"/>
              </a:ext>
            </a:extLst>
          </p:cNvPr>
          <p:cNvPicPr>
            <a:picLocks noChangeAspect="1"/>
          </p:cNvPicPr>
          <p:nvPr/>
        </p:nvPicPr>
        <p:blipFill>
          <a:blip r:embed="rId4"/>
          <a:stretch>
            <a:fillRect/>
          </a:stretch>
        </p:blipFill>
        <p:spPr>
          <a:xfrm>
            <a:off x="5542845" y="1251247"/>
            <a:ext cx="2752607" cy="2276470"/>
          </a:xfrm>
          <a:prstGeom prst="rect">
            <a:avLst/>
          </a:prstGeom>
        </p:spPr>
      </p:pic>
      <p:pic>
        <p:nvPicPr>
          <p:cNvPr id="6" name="Picture 6" descr="A logo of a company&#10;&#10;Description automatically generated">
            <a:extLst>
              <a:ext uri="{FF2B5EF4-FFF2-40B4-BE49-F238E27FC236}">
                <a16:creationId xmlns:a16="http://schemas.microsoft.com/office/drawing/2014/main" id="{BD426420-DD6E-54AA-C11B-78634C2393B3}"/>
              </a:ext>
            </a:extLst>
          </p:cNvPr>
          <p:cNvPicPr>
            <a:picLocks noChangeAspect="1"/>
          </p:cNvPicPr>
          <p:nvPr/>
        </p:nvPicPr>
        <p:blipFill>
          <a:blip r:embed="rId5"/>
          <a:stretch>
            <a:fillRect/>
          </a:stretch>
        </p:blipFill>
        <p:spPr>
          <a:xfrm>
            <a:off x="5577595" y="3524073"/>
            <a:ext cx="2786591" cy="2387481"/>
          </a:xfrm>
          <a:prstGeom prst="rect">
            <a:avLst/>
          </a:prstGeom>
        </p:spPr>
      </p:pic>
      <p:pic>
        <p:nvPicPr>
          <p:cNvPr id="7" name="Picture 7" descr="A screen shot of a logo&#10;&#10;Description automatically generated">
            <a:extLst>
              <a:ext uri="{FF2B5EF4-FFF2-40B4-BE49-F238E27FC236}">
                <a16:creationId xmlns:a16="http://schemas.microsoft.com/office/drawing/2014/main" id="{305158A8-A43B-2E6F-016B-18010998B317}"/>
              </a:ext>
            </a:extLst>
          </p:cNvPr>
          <p:cNvPicPr>
            <a:picLocks noChangeAspect="1"/>
          </p:cNvPicPr>
          <p:nvPr/>
        </p:nvPicPr>
        <p:blipFill>
          <a:blip r:embed="rId6"/>
          <a:stretch>
            <a:fillRect/>
          </a:stretch>
        </p:blipFill>
        <p:spPr>
          <a:xfrm>
            <a:off x="2833746" y="1254537"/>
            <a:ext cx="2705100" cy="2335742"/>
          </a:xfrm>
          <a:prstGeom prst="rect">
            <a:avLst/>
          </a:prstGeom>
        </p:spPr>
      </p:pic>
      <p:pic>
        <p:nvPicPr>
          <p:cNvPr id="9" name="Picture 9" descr="A blue screen with a blue background and a black book with a pink key&#10;&#10;Description automatically generated">
            <a:extLst>
              <a:ext uri="{FF2B5EF4-FFF2-40B4-BE49-F238E27FC236}">
                <a16:creationId xmlns:a16="http://schemas.microsoft.com/office/drawing/2014/main" id="{D9B79B6D-9841-6C64-6F30-455514444D00}"/>
              </a:ext>
            </a:extLst>
          </p:cNvPr>
          <p:cNvPicPr>
            <a:picLocks noChangeAspect="1"/>
          </p:cNvPicPr>
          <p:nvPr/>
        </p:nvPicPr>
        <p:blipFill>
          <a:blip r:embed="rId7"/>
          <a:stretch>
            <a:fillRect/>
          </a:stretch>
        </p:blipFill>
        <p:spPr>
          <a:xfrm>
            <a:off x="8299568" y="2642306"/>
            <a:ext cx="2686050" cy="2476500"/>
          </a:xfrm>
          <a:prstGeom prst="rect">
            <a:avLst/>
          </a:prstGeom>
        </p:spPr>
      </p:pic>
      <p:pic>
        <p:nvPicPr>
          <p:cNvPr id="2" name="Picture 4" descr="A screen shot of a cell phone&#10;&#10;Description automatically generated">
            <a:extLst>
              <a:ext uri="{FF2B5EF4-FFF2-40B4-BE49-F238E27FC236}">
                <a16:creationId xmlns:a16="http://schemas.microsoft.com/office/drawing/2014/main" id="{EBA1DEEA-6CE5-36DF-46EE-E2D249F03901}"/>
              </a:ext>
            </a:extLst>
          </p:cNvPr>
          <p:cNvPicPr>
            <a:picLocks noChangeAspect="1"/>
          </p:cNvPicPr>
          <p:nvPr/>
        </p:nvPicPr>
        <p:blipFill rotWithShape="1">
          <a:blip r:embed="rId8"/>
          <a:srcRect l="11236" t="12545" r="18043" b="5452"/>
          <a:stretch/>
        </p:blipFill>
        <p:spPr>
          <a:xfrm>
            <a:off x="782262" y="1860866"/>
            <a:ext cx="1940025" cy="20155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947138f631_0_68"/>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SECONDARY RESOURCES</a:t>
            </a:r>
            <a:endParaRPr/>
          </a:p>
        </p:txBody>
      </p:sp>
      <p:sp>
        <p:nvSpPr>
          <p:cNvPr id="255" name="Google Shape;255;g947138f631_0_68"/>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56" name="Google Shape;256;g947138f631_0_68"/>
          <p:cNvPicPr preferRelativeResize="0"/>
          <p:nvPr/>
        </p:nvPicPr>
        <p:blipFill>
          <a:blip r:embed="rId3">
            <a:alphaModFix/>
          </a:blip>
          <a:stretch>
            <a:fillRect/>
          </a:stretch>
        </p:blipFill>
        <p:spPr>
          <a:xfrm>
            <a:off x="5403875" y="2617296"/>
            <a:ext cx="3163700" cy="2835725"/>
          </a:xfrm>
          <a:prstGeom prst="rect">
            <a:avLst/>
          </a:prstGeom>
          <a:noFill/>
          <a:ln>
            <a:noFill/>
          </a:ln>
        </p:spPr>
      </p:pic>
      <p:pic>
        <p:nvPicPr>
          <p:cNvPr id="257" name="Google Shape;257;g947138f631_0_68"/>
          <p:cNvPicPr preferRelativeResize="0"/>
          <p:nvPr/>
        </p:nvPicPr>
        <p:blipFill>
          <a:blip r:embed="rId4">
            <a:alphaModFix/>
          </a:blip>
          <a:stretch>
            <a:fillRect/>
          </a:stretch>
        </p:blipFill>
        <p:spPr>
          <a:xfrm>
            <a:off x="8576981" y="3194841"/>
            <a:ext cx="2581300" cy="2610150"/>
          </a:xfrm>
          <a:prstGeom prst="rect">
            <a:avLst/>
          </a:prstGeom>
          <a:noFill/>
          <a:ln>
            <a:noFill/>
          </a:ln>
        </p:spPr>
      </p:pic>
      <p:pic>
        <p:nvPicPr>
          <p:cNvPr id="258" name="Google Shape;258;g947138f631_0_68"/>
          <p:cNvPicPr preferRelativeResize="0"/>
          <p:nvPr/>
        </p:nvPicPr>
        <p:blipFill>
          <a:blip r:embed="rId5">
            <a:alphaModFix/>
          </a:blip>
          <a:stretch>
            <a:fillRect/>
          </a:stretch>
        </p:blipFill>
        <p:spPr>
          <a:xfrm>
            <a:off x="1451575" y="1430292"/>
            <a:ext cx="3952300" cy="1899600"/>
          </a:xfrm>
          <a:prstGeom prst="rect">
            <a:avLst/>
          </a:prstGeom>
          <a:noFill/>
          <a:ln>
            <a:noFill/>
          </a:ln>
        </p:spPr>
      </p:pic>
      <p:pic>
        <p:nvPicPr>
          <p:cNvPr id="3" name="Picture 8" descr="A logo of a company&#10;&#10;Description automatically generated">
            <a:extLst>
              <a:ext uri="{FF2B5EF4-FFF2-40B4-BE49-F238E27FC236}">
                <a16:creationId xmlns:a16="http://schemas.microsoft.com/office/drawing/2014/main" id="{EDF78615-AC47-4F36-18EC-3F67CFBD55DA}"/>
              </a:ext>
            </a:extLst>
          </p:cNvPr>
          <p:cNvPicPr>
            <a:picLocks noChangeAspect="1"/>
          </p:cNvPicPr>
          <p:nvPr/>
        </p:nvPicPr>
        <p:blipFill>
          <a:blip r:embed="rId6"/>
          <a:stretch>
            <a:fillRect/>
          </a:stretch>
        </p:blipFill>
        <p:spPr>
          <a:xfrm>
            <a:off x="2839333" y="3286537"/>
            <a:ext cx="2562225" cy="2505075"/>
          </a:xfrm>
          <a:prstGeom prst="rect">
            <a:avLst/>
          </a:prstGeom>
        </p:spPr>
      </p:pic>
      <p:pic>
        <p:nvPicPr>
          <p:cNvPr id="4" name="Picture 4" descr="A close up of a logo&#10;&#10;Description automatically generated">
            <a:extLst>
              <a:ext uri="{FF2B5EF4-FFF2-40B4-BE49-F238E27FC236}">
                <a16:creationId xmlns:a16="http://schemas.microsoft.com/office/drawing/2014/main" id="{BFBB67F1-C53A-05A5-F19F-270AE9F0E955}"/>
              </a:ext>
            </a:extLst>
          </p:cNvPr>
          <p:cNvPicPr>
            <a:picLocks noChangeAspect="1"/>
          </p:cNvPicPr>
          <p:nvPr/>
        </p:nvPicPr>
        <p:blipFill>
          <a:blip r:embed="rId7"/>
          <a:stretch>
            <a:fillRect/>
          </a:stretch>
        </p:blipFill>
        <p:spPr>
          <a:xfrm>
            <a:off x="8402696" y="633066"/>
            <a:ext cx="2743200" cy="2543867"/>
          </a:xfrm>
          <a:prstGeom prst="rect">
            <a:avLst/>
          </a:prstGeom>
        </p:spPr>
      </p:pic>
      <p:pic>
        <p:nvPicPr>
          <p:cNvPr id="5" name="Picture 5" descr="BrainPOP | Product Reviews | EdSurge">
            <a:extLst>
              <a:ext uri="{FF2B5EF4-FFF2-40B4-BE49-F238E27FC236}">
                <a16:creationId xmlns:a16="http://schemas.microsoft.com/office/drawing/2014/main" id="{1D858613-34E8-D1E3-60B3-C87674E8349E}"/>
              </a:ext>
            </a:extLst>
          </p:cNvPr>
          <p:cNvPicPr>
            <a:picLocks noChangeAspect="1"/>
          </p:cNvPicPr>
          <p:nvPr/>
        </p:nvPicPr>
        <p:blipFill>
          <a:blip r:embed="rId8"/>
          <a:stretch>
            <a:fillRect/>
          </a:stretch>
        </p:blipFill>
        <p:spPr>
          <a:xfrm>
            <a:off x="-93369" y="3331869"/>
            <a:ext cx="2933700" cy="2019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txBox="1">
            <a:spLocks noGrp="1"/>
          </p:cNvSpPr>
          <p:nvPr>
            <p:ph type="title"/>
          </p:nvPr>
        </p:nvSpPr>
        <p:spPr>
          <a:xfrm>
            <a:off x="1451579" y="804519"/>
            <a:ext cx="9603275" cy="33208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Gill Sans"/>
              <a:buNone/>
            </a:pPr>
            <a:r>
              <a:rPr lang="en-US" sz="2880" b="1"/>
              <a:t>TUTORING IS AVAILABLE!!</a:t>
            </a:r>
            <a:br>
              <a:rPr lang="en-US" sz="2880" b="1"/>
            </a:br>
            <a:br>
              <a:rPr lang="en-US" sz="2880" b="1"/>
            </a:br>
            <a:br>
              <a:rPr lang="en-US" sz="2880" b="1"/>
            </a:br>
            <a:r>
              <a:rPr lang="en-US" sz="2880" b="1"/>
              <a:t>LOG ON FOR A "JUST IN TIME" SESSION OR SCHEDULE AN APPOINTMENT FOR A LATER TIME.</a:t>
            </a:r>
            <a:br>
              <a:rPr lang="en-US" sz="2880" b="1"/>
            </a:br>
            <a:endParaRPr sz="2880"/>
          </a:p>
          <a:p>
            <a:pPr marL="0" lvl="0" indent="0" algn="l" rtl="0">
              <a:lnSpc>
                <a:spcPct val="90000"/>
              </a:lnSpc>
              <a:spcBef>
                <a:spcPts val="0"/>
              </a:spcBef>
              <a:spcAft>
                <a:spcPts val="0"/>
              </a:spcAft>
              <a:buClr>
                <a:schemeClr val="dk1"/>
              </a:buClr>
              <a:buSzPts val="2880"/>
              <a:buFont typeface="Gill Sans"/>
              <a:buNone/>
            </a:pPr>
            <a:r>
              <a:rPr lang="en-US" sz="2880"/>
              <a:t>PLEASE LOOK FOR THIS ICON ON YOUR LAUNCHPAD.</a:t>
            </a:r>
            <a:endParaRPr sz="2880"/>
          </a:p>
          <a:p>
            <a:pPr marL="0" lvl="0" indent="0" algn="l" rtl="0">
              <a:lnSpc>
                <a:spcPct val="90000"/>
              </a:lnSpc>
              <a:spcBef>
                <a:spcPts val="0"/>
              </a:spcBef>
              <a:spcAft>
                <a:spcPts val="0"/>
              </a:spcAft>
              <a:buClr>
                <a:schemeClr val="dk1"/>
              </a:buClr>
              <a:buSzPts val="2880"/>
              <a:buFont typeface="Gill Sans"/>
              <a:buNone/>
            </a:pPr>
            <a:endParaRPr sz="2880"/>
          </a:p>
        </p:txBody>
      </p:sp>
      <p:pic>
        <p:nvPicPr>
          <p:cNvPr id="264" name="Google Shape;264;p11" descr="A picture containing drawing&#10;&#10;Description generated with very high confidence"/>
          <p:cNvPicPr preferRelativeResize="0">
            <a:picLocks noGrp="1"/>
          </p:cNvPicPr>
          <p:nvPr>
            <p:ph type="body" idx="1"/>
          </p:nvPr>
        </p:nvPicPr>
        <p:blipFill rotWithShape="1">
          <a:blip r:embed="rId3">
            <a:alphaModFix/>
          </a:blip>
          <a:srcRect/>
          <a:stretch/>
        </p:blipFill>
        <p:spPr>
          <a:xfrm>
            <a:off x="4779513" y="4229847"/>
            <a:ext cx="1897857" cy="16678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96CB-FF43-441B-A4D2-639F30359348}"/>
              </a:ext>
            </a:extLst>
          </p:cNvPr>
          <p:cNvSpPr>
            <a:spLocks noGrp="1"/>
          </p:cNvSpPr>
          <p:nvPr>
            <p:ph type="title"/>
          </p:nvPr>
        </p:nvSpPr>
        <p:spPr>
          <a:xfrm>
            <a:off x="1451579" y="560104"/>
            <a:ext cx="9603275" cy="1049235"/>
          </a:xfrm>
        </p:spPr>
        <p:txBody>
          <a:bodyPr>
            <a:normAutofit fontScale="90000"/>
          </a:bodyPr>
          <a:lstStyle/>
          <a:p>
            <a:r>
              <a:rPr lang="en-US"/>
              <a:t>Thank you for viewing our Open House! Please take 2-3 minutes to complete the questionnaire below.</a:t>
            </a:r>
          </a:p>
          <a:p>
            <a:br>
              <a:rPr lang="en-US"/>
            </a:br>
            <a:br>
              <a:rPr lang="en-US"/>
            </a:br>
            <a:endParaRPr lang="en-US"/>
          </a:p>
          <a:p>
            <a:endParaRPr lang="en-US"/>
          </a:p>
        </p:txBody>
      </p:sp>
      <p:pic>
        <p:nvPicPr>
          <p:cNvPr id="3" name="Picture 3" descr="A qr code on a white background&#10;&#10;Description automatically generated">
            <a:extLst>
              <a:ext uri="{FF2B5EF4-FFF2-40B4-BE49-F238E27FC236}">
                <a16:creationId xmlns:a16="http://schemas.microsoft.com/office/drawing/2014/main" id="{F07E7AB2-0B2A-B707-924A-9D6EB3ABB68E}"/>
              </a:ext>
            </a:extLst>
          </p:cNvPr>
          <p:cNvPicPr>
            <a:picLocks noChangeAspect="1"/>
          </p:cNvPicPr>
          <p:nvPr/>
        </p:nvPicPr>
        <p:blipFill>
          <a:blip r:embed="rId2"/>
          <a:stretch>
            <a:fillRect/>
          </a:stretch>
        </p:blipFill>
        <p:spPr>
          <a:xfrm>
            <a:off x="4884326" y="2212841"/>
            <a:ext cx="2743200" cy="2902688"/>
          </a:xfrm>
          <a:prstGeom prst="rect">
            <a:avLst/>
          </a:prstGeom>
        </p:spPr>
      </p:pic>
    </p:spTree>
    <p:extLst>
      <p:ext uri="{BB962C8B-B14F-4D97-AF65-F5344CB8AC3E}">
        <p14:creationId xmlns:p14="http://schemas.microsoft.com/office/powerpoint/2010/main" val="52770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846D-157F-19DC-1272-679D009769AC}"/>
              </a:ext>
            </a:extLst>
          </p:cNvPr>
          <p:cNvSpPr>
            <a:spLocks noGrp="1"/>
          </p:cNvSpPr>
          <p:nvPr>
            <p:ph type="title"/>
          </p:nvPr>
        </p:nvSpPr>
        <p:spPr>
          <a:xfrm>
            <a:off x="977126" y="128783"/>
            <a:ext cx="10451539" cy="1049235"/>
          </a:xfrm>
        </p:spPr>
        <p:txBody>
          <a:bodyPr/>
          <a:lstStyle/>
          <a:p>
            <a:r>
              <a:rPr lang="en-US"/>
              <a:t>HOMEROOMS AND CORE CONTENT AREA TEACHERS</a:t>
            </a:r>
          </a:p>
        </p:txBody>
      </p:sp>
      <p:sp>
        <p:nvSpPr>
          <p:cNvPr id="3" name="Text Placeholder 2">
            <a:extLst>
              <a:ext uri="{FF2B5EF4-FFF2-40B4-BE49-F238E27FC236}">
                <a16:creationId xmlns:a16="http://schemas.microsoft.com/office/drawing/2014/main" id="{C550FDAF-658B-BA86-2F84-683086531F67}"/>
              </a:ext>
            </a:extLst>
          </p:cNvPr>
          <p:cNvSpPr>
            <a:spLocks noGrp="1"/>
          </p:cNvSpPr>
          <p:nvPr>
            <p:ph type="body" idx="1"/>
          </p:nvPr>
        </p:nvSpPr>
        <p:spPr>
          <a:xfrm>
            <a:off x="603315" y="2015732"/>
            <a:ext cx="5031275" cy="3450613"/>
          </a:xfrm>
        </p:spPr>
        <p:txBody>
          <a:bodyPr/>
          <a:lstStyle/>
          <a:p>
            <a:pPr marL="114300" indent="0">
              <a:buNone/>
            </a:pPr>
            <a:endParaRPr lang="en-US">
              <a:solidFill>
                <a:srgbClr val="FFFFFF"/>
              </a:solidFill>
              <a:latin typeface="Corbel"/>
            </a:endParaRPr>
          </a:p>
          <a:p>
            <a:endParaRPr lang="en-US"/>
          </a:p>
        </p:txBody>
      </p:sp>
      <p:sp>
        <p:nvSpPr>
          <p:cNvPr id="5" name="TextBox 4">
            <a:extLst>
              <a:ext uri="{FF2B5EF4-FFF2-40B4-BE49-F238E27FC236}">
                <a16:creationId xmlns:a16="http://schemas.microsoft.com/office/drawing/2014/main" id="{7EAA6B44-E8B7-76D1-1A8D-ADCA3B607EA2}"/>
              </a:ext>
            </a:extLst>
          </p:cNvPr>
          <p:cNvSpPr txBox="1"/>
          <p:nvPr/>
        </p:nvSpPr>
        <p:spPr>
          <a:xfrm>
            <a:off x="483080" y="986286"/>
            <a:ext cx="527361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tx1"/>
                </a:solidFill>
                <a:latin typeface="The Serif Hand Black"/>
                <a:ea typeface="+mn-ea"/>
                <a:cs typeface="+mn-cs"/>
              </a:rPr>
              <a:t>6th Grade: </a:t>
            </a:r>
            <a:endParaRPr lang="en-US" sz="6000" b="1">
              <a:solidFill>
                <a:schemeClr val="tx1"/>
              </a:solidFill>
              <a:latin typeface="The Serif Hand Black"/>
              <a:ea typeface="+mn-ea"/>
            </a:endParaRPr>
          </a:p>
          <a:p>
            <a:pPr marL="342900" indent="-342900">
              <a:buFont typeface="Wingdings"/>
              <a:buChar char="Ø"/>
            </a:pPr>
            <a:r>
              <a:rPr lang="en-US" sz="2000" b="1">
                <a:solidFill>
                  <a:schemeClr val="tx1"/>
                </a:solidFill>
                <a:latin typeface="Corbel"/>
                <a:ea typeface="+mn-ea"/>
              </a:rPr>
              <a:t>Mrs. Carla Nobles- Math &amp; Science</a:t>
            </a:r>
          </a:p>
          <a:p>
            <a:pPr marL="342900" indent="-342900">
              <a:buFont typeface="Wingdings"/>
              <a:buChar char="Ø"/>
            </a:pPr>
            <a:r>
              <a:rPr lang="en-US" sz="2000" b="1">
                <a:solidFill>
                  <a:schemeClr val="tx1"/>
                </a:solidFill>
                <a:latin typeface="Corbel"/>
                <a:ea typeface="+mn-ea"/>
              </a:rPr>
              <a:t>Mrs. J. Smith- English Language Arts &amp; Social Studies</a:t>
            </a:r>
          </a:p>
          <a:p>
            <a:pPr marL="285750" indent="-285750">
              <a:buChar char="•"/>
            </a:pPr>
            <a:endParaRPr lang="en-US" sz="2000" b="1">
              <a:solidFill>
                <a:schemeClr val="tx1"/>
              </a:solidFill>
              <a:latin typeface="Corbel"/>
              <a:ea typeface="+mn-ea"/>
            </a:endParaRPr>
          </a:p>
        </p:txBody>
      </p:sp>
      <p:sp>
        <p:nvSpPr>
          <p:cNvPr id="7" name="TextBox 6">
            <a:extLst>
              <a:ext uri="{FF2B5EF4-FFF2-40B4-BE49-F238E27FC236}">
                <a16:creationId xmlns:a16="http://schemas.microsoft.com/office/drawing/2014/main" id="{6228DA6B-5663-6C45-C1AC-0CE43F266E48}"/>
              </a:ext>
            </a:extLst>
          </p:cNvPr>
          <p:cNvSpPr txBox="1"/>
          <p:nvPr/>
        </p:nvSpPr>
        <p:spPr>
          <a:xfrm>
            <a:off x="6090249" y="986286"/>
            <a:ext cx="581995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tx1"/>
                </a:solidFill>
                <a:latin typeface="The Serif Hand Black"/>
                <a:ea typeface="+mn-ea"/>
              </a:rPr>
              <a:t>7th &amp; 8th Grade: </a:t>
            </a:r>
          </a:p>
          <a:p>
            <a:pPr marL="342900" indent="-342900">
              <a:buFont typeface="Wingdings"/>
              <a:buChar char="Ø"/>
            </a:pPr>
            <a:r>
              <a:rPr lang="en-US" sz="2000" b="1">
                <a:solidFill>
                  <a:schemeClr val="tx1"/>
                </a:solidFill>
                <a:latin typeface="Corbel"/>
                <a:ea typeface="+mn-ea"/>
              </a:rPr>
              <a:t>Dr. </a:t>
            </a:r>
            <a:r>
              <a:rPr lang="en-US" sz="2000" b="1" err="1">
                <a:solidFill>
                  <a:schemeClr val="tx1"/>
                </a:solidFill>
                <a:latin typeface="Corbel"/>
                <a:ea typeface="+mn-ea"/>
              </a:rPr>
              <a:t>Martinarose</a:t>
            </a:r>
            <a:r>
              <a:rPr lang="en-US" sz="2000" b="1">
                <a:solidFill>
                  <a:schemeClr val="tx1"/>
                </a:solidFill>
                <a:latin typeface="Corbel"/>
                <a:ea typeface="+mn-ea"/>
              </a:rPr>
              <a:t> Polnitz- English Language Arts</a:t>
            </a:r>
          </a:p>
          <a:p>
            <a:pPr marL="342900" indent="-342900">
              <a:buFont typeface="Wingdings"/>
              <a:buChar char="Ø"/>
            </a:pPr>
            <a:r>
              <a:rPr lang="en-US" sz="2000" b="1">
                <a:solidFill>
                  <a:schemeClr val="tx1"/>
                </a:solidFill>
                <a:latin typeface="Corbel"/>
                <a:ea typeface="+mn-ea"/>
              </a:rPr>
              <a:t>Ms. Vanesia McMillan- Science</a:t>
            </a:r>
            <a:endParaRPr lang="en-US">
              <a:solidFill>
                <a:schemeClr val="tx1"/>
              </a:solidFill>
              <a:ea typeface="+mn-ea"/>
            </a:endParaRPr>
          </a:p>
          <a:p>
            <a:pPr marL="342900" indent="-342900">
              <a:buFont typeface="Wingdings"/>
              <a:buChar char="Ø"/>
            </a:pPr>
            <a:r>
              <a:rPr lang="en-US" sz="2000" b="1">
                <a:solidFill>
                  <a:schemeClr val="tx1"/>
                </a:solidFill>
                <a:latin typeface="Corbel"/>
                <a:ea typeface="+mn-ea"/>
              </a:rPr>
              <a:t>Mr. Adam Mullis- Social Studies</a:t>
            </a:r>
            <a:endParaRPr lang="en-US">
              <a:solidFill>
                <a:schemeClr val="tx1"/>
              </a:solidFill>
              <a:ea typeface="+mn-ea"/>
            </a:endParaRPr>
          </a:p>
          <a:p>
            <a:pPr marL="342900" indent="-342900">
              <a:buFont typeface="Wingdings"/>
              <a:buChar char="Ø"/>
            </a:pPr>
            <a:r>
              <a:rPr lang="en-US" sz="2000" b="1">
                <a:solidFill>
                  <a:schemeClr val="tx1"/>
                </a:solidFill>
                <a:latin typeface="Corbel"/>
                <a:ea typeface="+mn-ea"/>
              </a:rPr>
              <a:t>Mr. Jerome Lyles- Mathematics</a:t>
            </a:r>
            <a:endParaRPr lang="en-US">
              <a:solidFill>
                <a:schemeClr val="tx1"/>
              </a:solidFill>
              <a:ea typeface="+mn-ea"/>
            </a:endParaRPr>
          </a:p>
          <a:p>
            <a:endParaRPr lang="en-US" sz="2000" b="1">
              <a:solidFill>
                <a:schemeClr val="tx1"/>
              </a:solidFill>
              <a:latin typeface="Corbel"/>
              <a:ea typeface="+mn-ea"/>
            </a:endParaRPr>
          </a:p>
        </p:txBody>
      </p:sp>
      <p:pic>
        <p:nvPicPr>
          <p:cNvPr id="8" name="Picture 8" descr="A person wearing a mask&#10;&#10;Description automatically generated">
            <a:extLst>
              <a:ext uri="{FF2B5EF4-FFF2-40B4-BE49-F238E27FC236}">
                <a16:creationId xmlns:a16="http://schemas.microsoft.com/office/drawing/2014/main" id="{54EBE7DB-68BB-42A8-846A-84F05E4DF508}"/>
              </a:ext>
            </a:extLst>
          </p:cNvPr>
          <p:cNvPicPr>
            <a:picLocks noChangeAspect="1"/>
          </p:cNvPicPr>
          <p:nvPr/>
        </p:nvPicPr>
        <p:blipFill>
          <a:blip r:embed="rId2"/>
          <a:stretch>
            <a:fillRect/>
          </a:stretch>
        </p:blipFill>
        <p:spPr>
          <a:xfrm>
            <a:off x="4488241" y="3512351"/>
            <a:ext cx="3071131" cy="3079297"/>
          </a:xfrm>
          <a:prstGeom prst="rect">
            <a:avLst/>
          </a:prstGeom>
        </p:spPr>
      </p:pic>
      <p:pic>
        <p:nvPicPr>
          <p:cNvPr id="9" name="Picture 9" descr="A picture containing toy&#10;&#10;Description automatically generated">
            <a:extLst>
              <a:ext uri="{FF2B5EF4-FFF2-40B4-BE49-F238E27FC236}">
                <a16:creationId xmlns:a16="http://schemas.microsoft.com/office/drawing/2014/main" id="{9138660C-CFEA-C73C-EDB7-2144C5EC15D0}"/>
              </a:ext>
            </a:extLst>
          </p:cNvPr>
          <p:cNvPicPr>
            <a:picLocks noChangeAspect="1"/>
          </p:cNvPicPr>
          <p:nvPr/>
        </p:nvPicPr>
        <p:blipFill>
          <a:blip r:embed="rId3"/>
          <a:stretch>
            <a:fillRect/>
          </a:stretch>
        </p:blipFill>
        <p:spPr>
          <a:xfrm>
            <a:off x="9488440" y="3126460"/>
            <a:ext cx="3341914" cy="3341914"/>
          </a:xfrm>
          <a:prstGeom prst="rect">
            <a:avLst/>
          </a:prstGeom>
        </p:spPr>
      </p:pic>
      <p:pic>
        <p:nvPicPr>
          <p:cNvPr id="10" name="Picture 10" descr="A cartoon of a person waving&#10;&#10;Description automatically generated">
            <a:extLst>
              <a:ext uri="{FF2B5EF4-FFF2-40B4-BE49-F238E27FC236}">
                <a16:creationId xmlns:a16="http://schemas.microsoft.com/office/drawing/2014/main" id="{9BCBEFE7-844C-3E62-A923-99103FA41C25}"/>
              </a:ext>
            </a:extLst>
          </p:cNvPr>
          <p:cNvPicPr>
            <a:picLocks noChangeAspect="1"/>
          </p:cNvPicPr>
          <p:nvPr/>
        </p:nvPicPr>
        <p:blipFill>
          <a:blip r:embed="rId4"/>
          <a:stretch>
            <a:fillRect/>
          </a:stretch>
        </p:blipFill>
        <p:spPr>
          <a:xfrm>
            <a:off x="2222739" y="3418404"/>
            <a:ext cx="3069771" cy="3184828"/>
          </a:xfrm>
          <a:prstGeom prst="rect">
            <a:avLst/>
          </a:prstGeom>
        </p:spPr>
      </p:pic>
      <p:pic>
        <p:nvPicPr>
          <p:cNvPr id="11" name="Picture 11" descr="A picture containing toy, doll&#10;&#10;Description automatically generated">
            <a:extLst>
              <a:ext uri="{FF2B5EF4-FFF2-40B4-BE49-F238E27FC236}">
                <a16:creationId xmlns:a16="http://schemas.microsoft.com/office/drawing/2014/main" id="{43FFB2A6-547A-D235-F73D-6CE78E6354FC}"/>
              </a:ext>
            </a:extLst>
          </p:cNvPr>
          <p:cNvPicPr>
            <a:picLocks noChangeAspect="1"/>
          </p:cNvPicPr>
          <p:nvPr/>
        </p:nvPicPr>
        <p:blipFill>
          <a:blip r:embed="rId5"/>
          <a:stretch>
            <a:fillRect/>
          </a:stretch>
        </p:blipFill>
        <p:spPr>
          <a:xfrm>
            <a:off x="305248" y="3734789"/>
            <a:ext cx="2581275" cy="2752725"/>
          </a:xfrm>
          <a:prstGeom prst="rect">
            <a:avLst/>
          </a:prstGeom>
        </p:spPr>
      </p:pic>
      <p:pic>
        <p:nvPicPr>
          <p:cNvPr id="12" name="Picture 12" descr="Cartoon person giving a thumbs up&#10;&#10;Description automatically generated">
            <a:extLst>
              <a:ext uri="{FF2B5EF4-FFF2-40B4-BE49-F238E27FC236}">
                <a16:creationId xmlns:a16="http://schemas.microsoft.com/office/drawing/2014/main" id="{B8A45139-E424-A209-45DE-2C0A6F29F4EB}"/>
              </a:ext>
            </a:extLst>
          </p:cNvPr>
          <p:cNvPicPr>
            <a:picLocks noChangeAspect="1"/>
          </p:cNvPicPr>
          <p:nvPr/>
        </p:nvPicPr>
        <p:blipFill>
          <a:blip r:embed="rId6"/>
          <a:stretch>
            <a:fillRect/>
          </a:stretch>
        </p:blipFill>
        <p:spPr>
          <a:xfrm>
            <a:off x="6285308" y="4720087"/>
            <a:ext cx="2352675" cy="2133600"/>
          </a:xfrm>
          <a:prstGeom prst="rect">
            <a:avLst/>
          </a:prstGeom>
        </p:spPr>
      </p:pic>
      <p:pic>
        <p:nvPicPr>
          <p:cNvPr id="4" name="Picture 12" descr="A cartoon of a person holding up two thumbs up&#10;&#10;Description automatically generated">
            <a:extLst>
              <a:ext uri="{FF2B5EF4-FFF2-40B4-BE49-F238E27FC236}">
                <a16:creationId xmlns:a16="http://schemas.microsoft.com/office/drawing/2014/main" id="{2D6EDE39-1732-9870-51D5-7D839277D555}"/>
              </a:ext>
            </a:extLst>
          </p:cNvPr>
          <p:cNvPicPr>
            <a:picLocks noChangeAspect="1"/>
          </p:cNvPicPr>
          <p:nvPr/>
        </p:nvPicPr>
        <p:blipFill>
          <a:blip r:embed="rId7"/>
          <a:stretch>
            <a:fillRect/>
          </a:stretch>
        </p:blipFill>
        <p:spPr>
          <a:xfrm>
            <a:off x="8548778" y="4717211"/>
            <a:ext cx="2124974" cy="2139351"/>
          </a:xfrm>
          <a:prstGeom prst="rect">
            <a:avLst/>
          </a:prstGeom>
        </p:spPr>
      </p:pic>
    </p:spTree>
    <p:extLst>
      <p:ext uri="{BB962C8B-B14F-4D97-AF65-F5344CB8AC3E}">
        <p14:creationId xmlns:p14="http://schemas.microsoft.com/office/powerpoint/2010/main" val="249548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846D-157F-19DC-1272-679D009769AC}"/>
              </a:ext>
            </a:extLst>
          </p:cNvPr>
          <p:cNvSpPr>
            <a:spLocks noGrp="1"/>
          </p:cNvSpPr>
          <p:nvPr>
            <p:ph type="title"/>
          </p:nvPr>
        </p:nvSpPr>
        <p:spPr>
          <a:xfrm>
            <a:off x="1451579" y="804519"/>
            <a:ext cx="10135237" cy="1049235"/>
          </a:xfrm>
        </p:spPr>
        <p:txBody>
          <a:bodyPr/>
          <a:lstStyle/>
          <a:p>
            <a:r>
              <a:rPr lang="en-US"/>
              <a:t>MIDDLE SCHOOL COLLABORATIVE TEACHERS</a:t>
            </a:r>
          </a:p>
        </p:txBody>
      </p:sp>
      <p:sp>
        <p:nvSpPr>
          <p:cNvPr id="3" name="Text Placeholder 2">
            <a:extLst>
              <a:ext uri="{FF2B5EF4-FFF2-40B4-BE49-F238E27FC236}">
                <a16:creationId xmlns:a16="http://schemas.microsoft.com/office/drawing/2014/main" id="{C550FDAF-658B-BA86-2F84-683086531F67}"/>
              </a:ext>
            </a:extLst>
          </p:cNvPr>
          <p:cNvSpPr>
            <a:spLocks noGrp="1"/>
          </p:cNvSpPr>
          <p:nvPr>
            <p:ph type="body" idx="1"/>
          </p:nvPr>
        </p:nvSpPr>
        <p:spPr/>
        <p:txBody>
          <a:bodyPr/>
          <a:lstStyle/>
          <a:p>
            <a:r>
              <a:rPr lang="en-US"/>
              <a:t>•</a:t>
            </a:r>
            <a:r>
              <a:rPr lang="en-US">
                <a:solidFill>
                  <a:srgbClr val="FFFFFF"/>
                </a:solidFill>
                <a:latin typeface="Corbel"/>
              </a:rPr>
              <a:t>Principal - Dr. Titania Singh</a:t>
            </a:r>
            <a:endParaRPr lang="en-US"/>
          </a:p>
          <a:p>
            <a:endParaRPr lang="en-US"/>
          </a:p>
        </p:txBody>
      </p:sp>
      <p:pic>
        <p:nvPicPr>
          <p:cNvPr id="4" name="Picture 4" descr="A logo with a bird and a star&#10;&#10;Description automatically generated">
            <a:extLst>
              <a:ext uri="{FF2B5EF4-FFF2-40B4-BE49-F238E27FC236}">
                <a16:creationId xmlns:a16="http://schemas.microsoft.com/office/drawing/2014/main" id="{5A95A589-A533-44F3-88A1-0452C2641368}"/>
              </a:ext>
            </a:extLst>
          </p:cNvPr>
          <p:cNvPicPr>
            <a:picLocks noChangeAspect="1"/>
          </p:cNvPicPr>
          <p:nvPr/>
        </p:nvPicPr>
        <p:blipFill>
          <a:blip r:embed="rId2"/>
          <a:stretch>
            <a:fillRect/>
          </a:stretch>
        </p:blipFill>
        <p:spPr>
          <a:xfrm>
            <a:off x="1446362" y="2010495"/>
            <a:ext cx="3922143" cy="3455236"/>
          </a:xfrm>
          <a:prstGeom prst="rect">
            <a:avLst/>
          </a:prstGeom>
        </p:spPr>
      </p:pic>
      <p:sp>
        <p:nvSpPr>
          <p:cNvPr id="5" name="TextBox 4">
            <a:extLst>
              <a:ext uri="{FF2B5EF4-FFF2-40B4-BE49-F238E27FC236}">
                <a16:creationId xmlns:a16="http://schemas.microsoft.com/office/drawing/2014/main" id="{7EAA6B44-E8B7-76D1-1A8D-ADCA3B607EA2}"/>
              </a:ext>
            </a:extLst>
          </p:cNvPr>
          <p:cNvSpPr txBox="1"/>
          <p:nvPr/>
        </p:nvSpPr>
        <p:spPr>
          <a:xfrm>
            <a:off x="6521570" y="2409645"/>
            <a:ext cx="495731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b="1">
                <a:solidFill>
                  <a:schemeClr val="tx1"/>
                </a:solidFill>
                <a:latin typeface="Corbel"/>
                <a:ea typeface="+mn-ea"/>
              </a:rPr>
              <a:t>Ms. Kendra Belser- Reading</a:t>
            </a:r>
          </a:p>
          <a:p>
            <a:pPr marL="285750" indent="-285750">
              <a:buChar char="•"/>
            </a:pPr>
            <a:r>
              <a:rPr lang="en-US" sz="2000" b="1">
                <a:solidFill>
                  <a:schemeClr val="tx1"/>
                </a:solidFill>
                <a:latin typeface="Corbel"/>
                <a:ea typeface="+mn-ea"/>
              </a:rPr>
              <a:t>Ms. Erica Conner- English Language Arts</a:t>
            </a:r>
          </a:p>
          <a:p>
            <a:pPr marL="285750" indent="-285750">
              <a:buChar char="•"/>
            </a:pPr>
            <a:r>
              <a:rPr lang="en-US" sz="2000" b="1">
                <a:solidFill>
                  <a:schemeClr val="tx1"/>
                </a:solidFill>
                <a:latin typeface="Corbel"/>
                <a:ea typeface="+mn-ea"/>
              </a:rPr>
              <a:t>Mrs. Charlene Middleton- Mathematics</a:t>
            </a:r>
          </a:p>
          <a:p>
            <a:pPr marL="285750" indent="-285750">
              <a:buChar char="•"/>
            </a:pPr>
            <a:r>
              <a:rPr lang="en-US" sz="2000" b="1">
                <a:solidFill>
                  <a:schemeClr val="tx1"/>
                </a:solidFill>
                <a:latin typeface="Corbel"/>
                <a:ea typeface="+mn-ea"/>
              </a:rPr>
              <a:t>Mrs. L. Johnson- English Language Arts</a:t>
            </a:r>
          </a:p>
          <a:p>
            <a:pPr marL="285750" indent="-285750">
              <a:buChar char="•"/>
            </a:pPr>
            <a:r>
              <a:rPr lang="en-US" sz="2000" b="1">
                <a:solidFill>
                  <a:schemeClr val="tx1"/>
                </a:solidFill>
                <a:latin typeface="Corbel"/>
                <a:ea typeface="+mn-ea"/>
              </a:rPr>
              <a:t>Mr. Hill- Science &amp; Social Studies</a:t>
            </a:r>
          </a:p>
        </p:txBody>
      </p:sp>
      <p:sp>
        <p:nvSpPr>
          <p:cNvPr id="7" name="TextBox 6">
            <a:extLst>
              <a:ext uri="{FF2B5EF4-FFF2-40B4-BE49-F238E27FC236}">
                <a16:creationId xmlns:a16="http://schemas.microsoft.com/office/drawing/2014/main" id="{6228DA6B-5663-6C45-C1AC-0CE43F266E48}"/>
              </a:ext>
            </a:extLst>
          </p:cNvPr>
          <p:cNvSpPr txBox="1"/>
          <p:nvPr/>
        </p:nvSpPr>
        <p:spPr>
          <a:xfrm>
            <a:off x="6593456" y="3746739"/>
            <a:ext cx="48279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solidFill>
                <a:schemeClr val="tx1"/>
              </a:solidFill>
              <a:ea typeface="+mn-ea"/>
            </a:endParaRPr>
          </a:p>
          <a:p>
            <a:r>
              <a:rPr lang="en-US" sz="2000" b="1">
                <a:solidFill>
                  <a:schemeClr val="tx1"/>
                </a:solidFill>
                <a:ea typeface="+mn-ea"/>
              </a:rPr>
              <a:t>CONNECTIONS TEACHERS</a:t>
            </a:r>
          </a:p>
        </p:txBody>
      </p:sp>
      <p:sp>
        <p:nvSpPr>
          <p:cNvPr id="9" name="TextBox 8">
            <a:extLst>
              <a:ext uri="{FF2B5EF4-FFF2-40B4-BE49-F238E27FC236}">
                <a16:creationId xmlns:a16="http://schemas.microsoft.com/office/drawing/2014/main" id="{0974E26D-3FBD-2469-2E85-3BE595B7A201}"/>
              </a:ext>
            </a:extLst>
          </p:cNvPr>
          <p:cNvSpPr txBox="1"/>
          <p:nvPr/>
        </p:nvSpPr>
        <p:spPr>
          <a:xfrm>
            <a:off x="6593455" y="4422475"/>
            <a:ext cx="538863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b="1">
                <a:solidFill>
                  <a:schemeClr val="tx1"/>
                </a:solidFill>
                <a:latin typeface="Corbel"/>
                <a:ea typeface="+mn-ea"/>
              </a:rPr>
              <a:t>Ms. Angels Smith- Computers/ AVID</a:t>
            </a:r>
          </a:p>
          <a:p>
            <a:pPr marL="285750" indent="-285750">
              <a:buChar char="•"/>
            </a:pPr>
            <a:r>
              <a:rPr lang="en-US" sz="2000" b="1">
                <a:solidFill>
                  <a:schemeClr val="tx1"/>
                </a:solidFill>
                <a:latin typeface="Corbel"/>
                <a:ea typeface="+mn-ea"/>
              </a:rPr>
              <a:t>Ms. Constance Brigham- Computers/ AVID</a:t>
            </a:r>
          </a:p>
          <a:p>
            <a:pPr marL="285750" indent="-285750">
              <a:buChar char="•"/>
            </a:pPr>
            <a:r>
              <a:rPr lang="en-US" sz="2000" b="1">
                <a:solidFill>
                  <a:schemeClr val="tx1"/>
                </a:solidFill>
                <a:latin typeface="Corbel"/>
                <a:ea typeface="+mn-ea"/>
              </a:rPr>
              <a:t>Ms. </a:t>
            </a:r>
            <a:r>
              <a:rPr lang="en-US" sz="2000" b="1" err="1">
                <a:solidFill>
                  <a:schemeClr val="tx1"/>
                </a:solidFill>
                <a:latin typeface="Corbel"/>
                <a:ea typeface="+mn-ea"/>
              </a:rPr>
              <a:t>Shoemacher</a:t>
            </a:r>
            <a:r>
              <a:rPr lang="en-US" sz="2000" b="1">
                <a:solidFill>
                  <a:schemeClr val="tx1"/>
                </a:solidFill>
                <a:latin typeface="Corbel"/>
                <a:ea typeface="+mn-ea"/>
              </a:rPr>
              <a:t>- Spanish</a:t>
            </a:r>
          </a:p>
          <a:p>
            <a:pPr marL="285750" indent="-285750">
              <a:buChar char="•"/>
            </a:pPr>
            <a:r>
              <a:rPr lang="en-US" sz="2000" b="1">
                <a:solidFill>
                  <a:schemeClr val="tx1"/>
                </a:solidFill>
                <a:latin typeface="Corbel"/>
                <a:ea typeface="+mn-ea"/>
              </a:rPr>
              <a:t>Coach Todd- Health</a:t>
            </a:r>
          </a:p>
          <a:p>
            <a:pPr marL="285750" indent="-285750">
              <a:buChar char="•"/>
            </a:pPr>
            <a:r>
              <a:rPr lang="en-US" sz="2000" b="1">
                <a:solidFill>
                  <a:schemeClr val="tx1"/>
                </a:solidFill>
                <a:latin typeface="Corbel"/>
                <a:ea typeface="+mn-ea"/>
              </a:rPr>
              <a:t>Coach Lovett- PE</a:t>
            </a:r>
          </a:p>
        </p:txBody>
      </p:sp>
    </p:spTree>
    <p:extLst>
      <p:ext uri="{BB962C8B-B14F-4D97-AF65-F5344CB8AC3E}">
        <p14:creationId xmlns:p14="http://schemas.microsoft.com/office/powerpoint/2010/main" val="142916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D5CF-D087-8894-91C4-3588A37F80C5}"/>
              </a:ext>
            </a:extLst>
          </p:cNvPr>
          <p:cNvSpPr>
            <a:spLocks noGrp="1"/>
          </p:cNvSpPr>
          <p:nvPr>
            <p:ph type="ctrTitle"/>
          </p:nvPr>
        </p:nvSpPr>
        <p:spPr>
          <a:xfrm>
            <a:off x="3553591" y="974826"/>
            <a:ext cx="8637073" cy="2325771"/>
          </a:xfrm>
        </p:spPr>
        <p:txBody>
          <a:bodyPr wrap="square" anchor="b">
            <a:normAutofit/>
          </a:bodyPr>
          <a:lstStyle/>
          <a:p>
            <a:r>
              <a:rPr lang="en-US"/>
              <a:t>Teacher Contacts</a:t>
            </a:r>
          </a:p>
        </p:txBody>
      </p:sp>
      <p:sp>
        <p:nvSpPr>
          <p:cNvPr id="3" name="Text Placeholder 2">
            <a:extLst>
              <a:ext uri="{FF2B5EF4-FFF2-40B4-BE49-F238E27FC236}">
                <a16:creationId xmlns:a16="http://schemas.microsoft.com/office/drawing/2014/main" id="{E65CA995-46CB-F5BD-8FAC-7208A661E6B0}"/>
              </a:ext>
            </a:extLst>
          </p:cNvPr>
          <p:cNvSpPr>
            <a:spLocks noGrp="1"/>
          </p:cNvSpPr>
          <p:nvPr>
            <p:ph type="subTitle" idx="1"/>
          </p:nvPr>
        </p:nvSpPr>
        <p:spPr>
          <a:xfrm>
            <a:off x="1169825" y="3574336"/>
            <a:ext cx="9856272" cy="2218592"/>
          </a:xfrm>
        </p:spPr>
        <p:txBody>
          <a:bodyPr wrap="square" anchor="t">
            <a:normAutofit/>
          </a:bodyPr>
          <a:lstStyle/>
          <a:p>
            <a:pPr>
              <a:lnSpc>
                <a:spcPct val="110000"/>
              </a:lnSpc>
              <a:spcBef>
                <a:spcPts val="0"/>
              </a:spcBef>
            </a:pPr>
            <a:r>
              <a:rPr lang="en-US" sz="1100"/>
              <a:t>MR. LYLES CAN BE REACHED VIA EMAIL: </a:t>
            </a:r>
            <a:r>
              <a:rPr lang="en-US" sz="1100">
                <a:hlinkClick r:id="rId2"/>
              </a:rPr>
              <a:t>LYLESJE@BOE.RICHMOND.K12.GA.US</a:t>
            </a:r>
            <a:r>
              <a:rPr lang="en-US" sz="1100"/>
              <a:t> </a:t>
            </a:r>
            <a:endParaRPr lang="en-US"/>
          </a:p>
          <a:p>
            <a:pPr>
              <a:lnSpc>
                <a:spcPct val="110000"/>
              </a:lnSpc>
              <a:spcBef>
                <a:spcPts val="0"/>
              </a:spcBef>
            </a:pPr>
            <a:endParaRPr lang="en-US" sz="1100"/>
          </a:p>
          <a:p>
            <a:pPr>
              <a:lnSpc>
                <a:spcPct val="110000"/>
              </a:lnSpc>
              <a:spcBef>
                <a:spcPts val="0"/>
              </a:spcBef>
            </a:pPr>
            <a:r>
              <a:rPr lang="en-US" sz="1100"/>
              <a:t>MS. MCMILLAN CAN BE REACHED VIA EMAIL: </a:t>
            </a:r>
            <a:r>
              <a:rPr lang="en-US" sz="1100">
                <a:hlinkClick r:id="rId3"/>
              </a:rPr>
              <a:t>MCMILVA2@BOE.RICHMOND.K12.GA.US</a:t>
            </a:r>
          </a:p>
          <a:p>
            <a:pPr>
              <a:lnSpc>
                <a:spcPct val="110000"/>
              </a:lnSpc>
              <a:spcBef>
                <a:spcPts val="0"/>
              </a:spcBef>
            </a:pPr>
            <a:endParaRPr lang="en-US" sz="1100"/>
          </a:p>
          <a:p>
            <a:pPr>
              <a:lnSpc>
                <a:spcPct val="110000"/>
              </a:lnSpc>
              <a:spcBef>
                <a:spcPts val="0"/>
              </a:spcBef>
            </a:pPr>
            <a:r>
              <a:rPr lang="en-US" sz="1100"/>
              <a:t>MR. MULLIS CAN  BE REACHED VIA EMAIL: </a:t>
            </a:r>
            <a:r>
              <a:rPr lang="en-US" sz="1100">
                <a:hlinkClick r:id="rId4"/>
              </a:rPr>
              <a:t>MULLIAD@BOE.RICHMOND.K12.GA.US</a:t>
            </a:r>
            <a:endParaRPr lang="en-US" sz="1100">
              <a:solidFill>
                <a:srgbClr val="FA2B5C"/>
              </a:solidFill>
              <a:latin typeface="Segoe UI"/>
              <a:cs typeface="Segoe UI"/>
            </a:endParaRPr>
          </a:p>
          <a:p>
            <a:r>
              <a:rPr lang="en-US" sz="1100">
                <a:solidFill>
                  <a:srgbClr val="000000"/>
                </a:solidFill>
                <a:cs typeface="Segoe UI"/>
              </a:rPr>
              <a:t>MRS. NOBLES CAN BE REACHED VIA EMAIL: </a:t>
            </a:r>
            <a:r>
              <a:rPr lang="en-US" sz="1100">
                <a:solidFill>
                  <a:srgbClr val="FA2B5C"/>
                </a:solidFill>
                <a:latin typeface="Segoe UI"/>
                <a:cs typeface="Segoe UI"/>
                <a:hlinkClick r:id="rId5"/>
              </a:rPr>
              <a:t>NOBLECA@BOE.RICHMOND.K12.GA.US</a:t>
            </a:r>
            <a:endParaRPr lang="en-US" sz="1100">
              <a:solidFill>
                <a:srgbClr val="000000"/>
              </a:solidFill>
              <a:cs typeface="Segoe UI"/>
            </a:endParaRPr>
          </a:p>
          <a:p>
            <a:r>
              <a:rPr lang="en-US" sz="1100">
                <a:solidFill>
                  <a:srgbClr val="000000"/>
                </a:solidFill>
                <a:cs typeface="Segoe UI"/>
              </a:rPr>
              <a:t>DR. POLNITZ CAN BE REACHED VIA EMAIL: </a:t>
            </a:r>
            <a:r>
              <a:rPr lang="en-US" sz="1100">
                <a:solidFill>
                  <a:srgbClr val="FA2B5C"/>
                </a:solidFill>
                <a:latin typeface="Segoe UI"/>
                <a:cs typeface="Segoe UI"/>
                <a:hlinkClick r:id="rId6"/>
              </a:rPr>
              <a:t>POLNIMA@BOE.RICHMOND.K12.GA.US</a:t>
            </a:r>
            <a:r>
              <a:rPr lang="en-US" sz="1100">
                <a:solidFill>
                  <a:srgbClr val="000000"/>
                </a:solidFill>
                <a:cs typeface="Segoe UI"/>
              </a:rPr>
              <a:t> </a:t>
            </a:r>
          </a:p>
          <a:p>
            <a:pPr>
              <a:lnSpc>
                <a:spcPct val="110000"/>
              </a:lnSpc>
              <a:spcBef>
                <a:spcPts val="0"/>
              </a:spcBef>
            </a:pPr>
            <a:endParaRPr lang="en-US" sz="1100">
              <a:solidFill>
                <a:srgbClr val="000000"/>
              </a:solidFill>
              <a:cs typeface="Segoe UI"/>
            </a:endParaRPr>
          </a:p>
          <a:p>
            <a:pPr>
              <a:lnSpc>
                <a:spcPct val="110000"/>
              </a:lnSpc>
              <a:spcBef>
                <a:spcPts val="0"/>
              </a:spcBef>
            </a:pPr>
            <a:r>
              <a:rPr lang="en-US" sz="1100">
                <a:solidFill>
                  <a:srgbClr val="000000"/>
                </a:solidFill>
                <a:cs typeface="Segoe UI"/>
              </a:rPr>
              <a:t>MRS. J. SMITH CAN BE REACHED VIA EMAIL: </a:t>
            </a:r>
            <a:r>
              <a:rPr lang="en-US" sz="1100">
                <a:solidFill>
                  <a:srgbClr val="000000"/>
                </a:solidFill>
                <a:cs typeface="Segoe UI"/>
                <a:hlinkClick r:id="rId7"/>
              </a:rPr>
              <a:t>SMITHJA</a:t>
            </a:r>
            <a:r>
              <a:rPr lang="en-US" sz="1300">
                <a:solidFill>
                  <a:srgbClr val="000000"/>
                </a:solidFill>
                <a:cs typeface="Segoe UI"/>
                <a:hlinkClick r:id="rId7"/>
              </a:rPr>
              <a:t>@BOE.RICHMOND.K12.GA.US</a:t>
            </a:r>
          </a:p>
          <a:p>
            <a:pPr>
              <a:lnSpc>
                <a:spcPct val="110000"/>
              </a:lnSpc>
              <a:spcBef>
                <a:spcPts val="0"/>
              </a:spcBef>
            </a:pPr>
            <a:endParaRPr lang="en-US" sz="1300">
              <a:solidFill>
                <a:srgbClr val="000000"/>
              </a:solidFill>
              <a:cs typeface="Segoe UI"/>
            </a:endParaRPr>
          </a:p>
          <a:p>
            <a:pPr>
              <a:lnSpc>
                <a:spcPct val="110000"/>
              </a:lnSpc>
              <a:spcBef>
                <a:spcPts val="0"/>
              </a:spcBef>
            </a:pPr>
            <a:endParaRPr lang="en-US" sz="1100">
              <a:cs typeface="Segoe UI"/>
            </a:endParaRPr>
          </a:p>
          <a:p>
            <a:pPr>
              <a:lnSpc>
                <a:spcPct val="110000"/>
              </a:lnSpc>
              <a:spcBef>
                <a:spcPts val="0"/>
              </a:spcBef>
            </a:pPr>
            <a:endParaRPr lang="en-US" sz="1100">
              <a:cs typeface="Segoe UI"/>
            </a:endParaRPr>
          </a:p>
          <a:p>
            <a:pPr>
              <a:lnSpc>
                <a:spcPct val="110000"/>
              </a:lnSpc>
              <a:spcBef>
                <a:spcPts val="0"/>
              </a:spcBef>
            </a:pPr>
            <a:endParaRPr lang="en-US" sz="1100"/>
          </a:p>
          <a:p>
            <a:pPr>
              <a:lnSpc>
                <a:spcPct val="110000"/>
              </a:lnSpc>
              <a:spcBef>
                <a:spcPts val="0"/>
              </a:spcBef>
            </a:pPr>
            <a:endParaRPr lang="en-US" sz="1100"/>
          </a:p>
          <a:p>
            <a:pPr>
              <a:lnSpc>
                <a:spcPct val="110000"/>
              </a:lnSpc>
            </a:pPr>
            <a:endParaRPr lang="en-US" sz="1100"/>
          </a:p>
        </p:txBody>
      </p:sp>
    </p:spTree>
    <p:extLst>
      <p:ext uri="{BB962C8B-B14F-4D97-AF65-F5344CB8AC3E}">
        <p14:creationId xmlns:p14="http://schemas.microsoft.com/office/powerpoint/2010/main" val="43864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780846" y="780"/>
            <a:ext cx="9365100" cy="1049100"/>
          </a:xfrm>
          <a:prstGeom prst="rect">
            <a:avLst/>
          </a:prstGeom>
          <a:noFill/>
          <a:ln>
            <a:noFill/>
          </a:ln>
        </p:spPr>
        <p:txBody>
          <a:bodyPr spcFirstLastPara="1" wrap="square" lIns="91425" tIns="45700" rIns="91425" bIns="45700" anchor="t" anchorCtr="0">
            <a:normAutofit/>
          </a:bodyPr>
          <a:lstStyle/>
          <a:p>
            <a:r>
              <a:rPr lang="en-US" sz="2850" b="1" u="sng"/>
              <a:t>FPS Attendance Policy</a:t>
            </a:r>
            <a:endParaRPr lang="en-US"/>
          </a:p>
          <a:p>
            <a:pPr marL="0" lvl="0" indent="0" algn="l" rtl="0">
              <a:lnSpc>
                <a:spcPct val="90000"/>
              </a:lnSpc>
              <a:spcBef>
                <a:spcPts val="0"/>
              </a:spcBef>
              <a:spcAft>
                <a:spcPts val="0"/>
              </a:spcAft>
              <a:buNone/>
            </a:pPr>
            <a:endParaRPr sz="2880"/>
          </a:p>
          <a:p>
            <a:pPr marL="0" lvl="0" indent="0" algn="l" rtl="0">
              <a:lnSpc>
                <a:spcPct val="90000"/>
              </a:lnSpc>
              <a:spcBef>
                <a:spcPts val="0"/>
              </a:spcBef>
              <a:spcAft>
                <a:spcPts val="0"/>
              </a:spcAft>
              <a:buClr>
                <a:schemeClr val="dk1"/>
              </a:buClr>
              <a:buSzPts val="2880"/>
              <a:buFont typeface="Gill Sans"/>
              <a:buNone/>
            </a:pPr>
            <a:endParaRPr sz="2880"/>
          </a:p>
        </p:txBody>
      </p:sp>
      <p:sp>
        <p:nvSpPr>
          <p:cNvPr id="3" name="Text Placeholder 2">
            <a:extLst>
              <a:ext uri="{FF2B5EF4-FFF2-40B4-BE49-F238E27FC236}">
                <a16:creationId xmlns:a16="http://schemas.microsoft.com/office/drawing/2014/main" id="{5CB9A993-307B-5091-3835-35E9D0393A97}"/>
              </a:ext>
            </a:extLst>
          </p:cNvPr>
          <p:cNvSpPr>
            <a:spLocks noGrp="1"/>
          </p:cNvSpPr>
          <p:nvPr>
            <p:ph type="body" idx="1"/>
          </p:nvPr>
        </p:nvSpPr>
        <p:spPr>
          <a:xfrm>
            <a:off x="215127" y="520487"/>
            <a:ext cx="11501085" cy="5808498"/>
          </a:xfrm>
        </p:spPr>
        <p:txBody>
          <a:bodyPr>
            <a:normAutofit fontScale="70000" lnSpcReduction="20000"/>
          </a:bodyPr>
          <a:lstStyle/>
          <a:p>
            <a:r>
              <a:rPr lang="en-US" sz="1800" b="1">
                <a:solidFill>
                  <a:schemeClr val="tx1"/>
                </a:solidFill>
                <a:latin typeface="Comic Sans MS"/>
              </a:rPr>
              <a:t>Students are expected to be in school all day unless they are ill. Georgia State law only recognizes absences due to illness, religious holidays, medical or legal appointments, and funerals in the family. Parents have the right to present reasons they believe are justifiable to the Principal for consideration of other absences.</a:t>
            </a:r>
            <a:endParaRPr lang="en-US" sz="1800">
              <a:solidFill>
                <a:schemeClr val="tx1"/>
              </a:solidFill>
            </a:endParaRPr>
          </a:p>
          <a:p>
            <a:r>
              <a:rPr lang="en-US" sz="1800" b="1">
                <a:solidFill>
                  <a:schemeClr val="tx1"/>
                </a:solidFill>
                <a:latin typeface="Comic Sans MS"/>
              </a:rPr>
              <a:t>All absences require a written note from parents/guardians stating the reason for the absence. Emailed notes will not be accepted. A note without a reason and date of absence is unexcused. The note must include the student's full name, reason for absence, date(s) of absence, and parent/guardian signature.</a:t>
            </a:r>
            <a:endParaRPr lang="en-US" sz="1800">
              <a:solidFill>
                <a:schemeClr val="tx1"/>
              </a:solidFill>
            </a:endParaRPr>
          </a:p>
          <a:p>
            <a:r>
              <a:rPr lang="en-US" sz="1800" b="1">
                <a:solidFill>
                  <a:schemeClr val="tx1"/>
                </a:solidFill>
                <a:latin typeface="Comic Sans MS"/>
              </a:rPr>
              <a:t>In order to comply with district regulations and state law, when a student has 10 unexcused absences in one month or ten unexcused absences in one year, Richmond County administrators will petition the Juvenile Court System to seek mandatory attendance by a student. An </a:t>
            </a:r>
            <a:r>
              <a:rPr lang="en-US" sz="1800" b="1" i="1">
                <a:solidFill>
                  <a:schemeClr val="tx1"/>
                </a:solidFill>
                <a:latin typeface="Comic Sans MS"/>
              </a:rPr>
              <a:t>unexcused absence </a:t>
            </a:r>
            <a:r>
              <a:rPr lang="en-US" sz="1800" b="1">
                <a:solidFill>
                  <a:schemeClr val="tx1"/>
                </a:solidFill>
                <a:latin typeface="Comic Sans MS"/>
              </a:rPr>
              <a:t>is defined as any unauthorized absence from school. Examples include, but are not limited to:</a:t>
            </a:r>
            <a:endParaRPr lang="en-US" sz="1800">
              <a:solidFill>
                <a:schemeClr val="tx1"/>
              </a:solidFill>
            </a:endParaRPr>
          </a:p>
          <a:p>
            <a:r>
              <a:rPr lang="en-US" b="1">
                <a:solidFill>
                  <a:srgbClr val="595959"/>
                </a:solidFill>
                <a:latin typeface="Comic Sans MS"/>
              </a:rPr>
              <a:t>1. Hair appointments</a:t>
            </a:r>
            <a:endParaRPr lang="en-US" b="1"/>
          </a:p>
          <a:p>
            <a:r>
              <a:rPr lang="en-US" b="1">
                <a:solidFill>
                  <a:srgbClr val="595959"/>
                </a:solidFill>
                <a:latin typeface="Comic Sans MS"/>
              </a:rPr>
              <a:t>2. Oversleeping</a:t>
            </a:r>
            <a:endParaRPr lang="en-US" b="1"/>
          </a:p>
          <a:p>
            <a:r>
              <a:rPr lang="en-US" b="1">
                <a:solidFill>
                  <a:srgbClr val="595959"/>
                </a:solidFill>
                <a:latin typeface="Comic Sans MS"/>
              </a:rPr>
              <a:t>3. Shopping</a:t>
            </a:r>
            <a:endParaRPr lang="en-US" b="1"/>
          </a:p>
          <a:p>
            <a:r>
              <a:rPr lang="en-US" b="1">
                <a:solidFill>
                  <a:srgbClr val="595959"/>
                </a:solidFill>
                <a:latin typeface="Comic Sans MS"/>
              </a:rPr>
              <a:t>4. Missing the bus</a:t>
            </a:r>
            <a:endParaRPr lang="en-US" b="1"/>
          </a:p>
          <a:p>
            <a:r>
              <a:rPr lang="en-US" b="1">
                <a:solidFill>
                  <a:srgbClr val="595959"/>
                </a:solidFill>
                <a:latin typeface="Comic Sans MS"/>
              </a:rPr>
              <a:t>5. Concerts</a:t>
            </a:r>
            <a:endParaRPr lang="en-US" b="1"/>
          </a:p>
          <a:p>
            <a:r>
              <a:rPr lang="en-US" b="1">
                <a:solidFill>
                  <a:srgbClr val="595959"/>
                </a:solidFill>
                <a:latin typeface="Comic Sans MS"/>
              </a:rPr>
              <a:t>6. Babysitting</a:t>
            </a:r>
            <a:endParaRPr lang="en-US" b="1"/>
          </a:p>
          <a:p>
            <a:r>
              <a:rPr lang="en-US" b="1">
                <a:solidFill>
                  <a:srgbClr val="595959"/>
                </a:solidFill>
                <a:latin typeface="Comic Sans MS"/>
              </a:rPr>
              <a:t>7. Failure to obtain private transportation to school</a:t>
            </a:r>
            <a:endParaRPr lang="en-US" b="1"/>
          </a:p>
          <a:p>
            <a:r>
              <a:rPr lang="en-US" b="1">
                <a:solidFill>
                  <a:srgbClr val="595959"/>
                </a:solidFill>
                <a:latin typeface="Comic Sans MS"/>
              </a:rPr>
              <a:t>8. Mechanical problem</a:t>
            </a:r>
            <a:endParaRPr lang="en-US" b="1"/>
          </a:p>
          <a:p>
            <a:r>
              <a:rPr lang="en-US" b="1">
                <a:solidFill>
                  <a:srgbClr val="595959"/>
                </a:solidFill>
                <a:latin typeface="Comic Sans MS"/>
              </a:rPr>
              <a:t>9. Failure to obtain leave of Absence request for absences</a:t>
            </a:r>
            <a:endParaRPr lang="en-US" b="1"/>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44DC-779F-FBAE-6ABF-24AE6060DCB4}"/>
              </a:ext>
            </a:extLst>
          </p:cNvPr>
          <p:cNvSpPr>
            <a:spLocks noGrp="1"/>
          </p:cNvSpPr>
          <p:nvPr>
            <p:ph type="title"/>
          </p:nvPr>
        </p:nvSpPr>
        <p:spPr>
          <a:xfrm>
            <a:off x="100107" y="171915"/>
            <a:ext cx="9603275" cy="1049235"/>
          </a:xfrm>
        </p:spPr>
        <p:txBody>
          <a:bodyPr/>
          <a:lstStyle/>
          <a:p>
            <a:r>
              <a:rPr lang="en-US"/>
              <a:t>Tardy Policy</a:t>
            </a:r>
          </a:p>
        </p:txBody>
      </p:sp>
      <p:pic>
        <p:nvPicPr>
          <p:cNvPr id="4" name="Picture 4" descr="A black and orange lines&#10;&#10;Description automatically generated">
            <a:extLst>
              <a:ext uri="{FF2B5EF4-FFF2-40B4-BE49-F238E27FC236}">
                <a16:creationId xmlns:a16="http://schemas.microsoft.com/office/drawing/2014/main" id="{7A4F2FF8-1403-9552-8E7A-568CE42C6D37}"/>
              </a:ext>
            </a:extLst>
          </p:cNvPr>
          <p:cNvPicPr>
            <a:picLocks noChangeAspect="1"/>
          </p:cNvPicPr>
          <p:nvPr/>
        </p:nvPicPr>
        <p:blipFill>
          <a:blip r:embed="rId2"/>
          <a:stretch>
            <a:fillRect/>
          </a:stretch>
        </p:blipFill>
        <p:spPr>
          <a:xfrm>
            <a:off x="1647645" y="1216966"/>
            <a:ext cx="9198632" cy="4898517"/>
          </a:xfrm>
          <a:prstGeom prst="rect">
            <a:avLst/>
          </a:prstGeom>
        </p:spPr>
      </p:pic>
    </p:spTree>
    <p:extLst>
      <p:ext uri="{BB962C8B-B14F-4D97-AF65-F5344CB8AC3E}">
        <p14:creationId xmlns:p14="http://schemas.microsoft.com/office/powerpoint/2010/main" val="22828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9329-E034-85CC-EE5F-D5924397389D}"/>
              </a:ext>
            </a:extLst>
          </p:cNvPr>
          <p:cNvSpPr>
            <a:spLocks noGrp="1"/>
          </p:cNvSpPr>
          <p:nvPr>
            <p:ph type="title"/>
          </p:nvPr>
        </p:nvSpPr>
        <p:spPr/>
        <p:txBody>
          <a:bodyPr>
            <a:normAutofit fontScale="90000"/>
          </a:bodyPr>
          <a:lstStyle/>
          <a:p>
            <a:pPr algn="ctr"/>
            <a:endParaRPr lang="en-US" sz="1000" b="1" u="sng">
              <a:latin typeface="Calibri"/>
              <a:cs typeface="Calibri"/>
            </a:endParaRPr>
          </a:p>
          <a:p>
            <a:br>
              <a:rPr lang="en-US"/>
            </a:br>
            <a:r>
              <a:rPr lang="en-US"/>
              <a:t>ELECTRONIC DEVICES</a:t>
            </a:r>
          </a:p>
        </p:txBody>
      </p:sp>
      <p:sp>
        <p:nvSpPr>
          <p:cNvPr id="3" name="Text Placeholder 2">
            <a:extLst>
              <a:ext uri="{FF2B5EF4-FFF2-40B4-BE49-F238E27FC236}">
                <a16:creationId xmlns:a16="http://schemas.microsoft.com/office/drawing/2014/main" id="{DD122680-0C96-D5A1-5685-E2AF4F4B0191}"/>
              </a:ext>
            </a:extLst>
          </p:cNvPr>
          <p:cNvSpPr>
            <a:spLocks noGrp="1"/>
          </p:cNvSpPr>
          <p:nvPr>
            <p:ph type="body" idx="1"/>
          </p:nvPr>
        </p:nvSpPr>
        <p:spPr/>
        <p:txBody>
          <a:bodyPr>
            <a:normAutofit fontScale="62500" lnSpcReduction="20000"/>
          </a:bodyPr>
          <a:lstStyle/>
          <a:p>
            <a:r>
              <a:rPr lang="en-US" sz="3200" b="1">
                <a:latin typeface="Comic Sans MS"/>
                <a:cs typeface="Calibri"/>
              </a:rPr>
              <a:t>No headphones or </a:t>
            </a:r>
            <a:r>
              <a:rPr lang="en-US" sz="3200" b="1" err="1">
                <a:latin typeface="Comic Sans MS"/>
                <a:cs typeface="Calibri"/>
              </a:rPr>
              <a:t>bluetooth</a:t>
            </a:r>
            <a:r>
              <a:rPr lang="en-US" sz="3200" b="1">
                <a:latin typeface="Comic Sans MS"/>
                <a:cs typeface="Calibri"/>
              </a:rPr>
              <a:t> devices around the student's neck. </a:t>
            </a:r>
            <a:endParaRPr lang="en-US" sz="3200" b="1">
              <a:latin typeface="Comic Sans MS"/>
            </a:endParaRPr>
          </a:p>
          <a:p>
            <a:r>
              <a:rPr lang="en-US" sz="3200" b="1">
                <a:latin typeface="Comic Sans MS"/>
                <a:cs typeface="Calibri"/>
              </a:rPr>
              <a:t>Students must ensure that cell phone capabilities of their devices are turned off during the day.</a:t>
            </a:r>
            <a:endParaRPr lang="en-US" sz="3200" b="1">
              <a:latin typeface="Comic Sans MS"/>
            </a:endParaRPr>
          </a:p>
          <a:p>
            <a:r>
              <a:rPr lang="en-US" sz="3200" b="1">
                <a:latin typeface="Comic Sans MS"/>
                <a:cs typeface="Calibri"/>
              </a:rPr>
              <a:t>No wireless communication devices during the instructional day unless instructed to do so by the teacher. </a:t>
            </a:r>
            <a:endParaRPr lang="en-US" sz="3200" b="1">
              <a:latin typeface="Comic Sans MS"/>
            </a:endParaRPr>
          </a:p>
          <a:p>
            <a:r>
              <a:rPr lang="en-US" sz="3200" b="1">
                <a:latin typeface="Comic Sans MS"/>
                <a:cs typeface="Calibri"/>
              </a:rPr>
              <a:t>Under the BYOD Policy, students may only possess, display, and use wireless communication devices before or after the instructional day.</a:t>
            </a:r>
            <a:endParaRPr lang="en-US" sz="3200" b="1">
              <a:latin typeface="Comic Sans MS"/>
            </a:endParaRPr>
          </a:p>
          <a:p>
            <a:br>
              <a:rPr lang="en-US"/>
            </a:br>
            <a:endParaRPr lang="en-US"/>
          </a:p>
        </p:txBody>
      </p:sp>
      <p:pic>
        <p:nvPicPr>
          <p:cNvPr id="4" name="Picture 4" descr="Free Images : smartphone, technology, gadget, mobile phone, product ...">
            <a:extLst>
              <a:ext uri="{FF2B5EF4-FFF2-40B4-BE49-F238E27FC236}">
                <a16:creationId xmlns:a16="http://schemas.microsoft.com/office/drawing/2014/main" id="{31004950-367A-F469-02BE-CC48C06FCE2E}"/>
              </a:ext>
            </a:extLst>
          </p:cNvPr>
          <p:cNvPicPr>
            <a:picLocks noChangeAspect="1"/>
          </p:cNvPicPr>
          <p:nvPr/>
        </p:nvPicPr>
        <p:blipFill>
          <a:blip r:embed="rId2"/>
          <a:stretch>
            <a:fillRect/>
          </a:stretch>
        </p:blipFill>
        <p:spPr>
          <a:xfrm>
            <a:off x="9195759" y="-44930"/>
            <a:ext cx="3001992" cy="1901405"/>
          </a:xfrm>
          <a:prstGeom prst="rect">
            <a:avLst/>
          </a:prstGeom>
        </p:spPr>
      </p:pic>
    </p:spTree>
    <p:extLst>
      <p:ext uri="{BB962C8B-B14F-4D97-AF65-F5344CB8AC3E}">
        <p14:creationId xmlns:p14="http://schemas.microsoft.com/office/powerpoint/2010/main" val="346711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A186-0993-52DF-ED7B-131EBD019824}"/>
              </a:ext>
            </a:extLst>
          </p:cNvPr>
          <p:cNvSpPr>
            <a:spLocks noGrp="1"/>
          </p:cNvSpPr>
          <p:nvPr>
            <p:ph type="title"/>
          </p:nvPr>
        </p:nvSpPr>
        <p:spPr>
          <a:xfrm>
            <a:off x="794354" y="137769"/>
            <a:ext cx="9603275" cy="1049235"/>
          </a:xfrm>
        </p:spPr>
        <p:txBody>
          <a:bodyPr/>
          <a:lstStyle/>
          <a:p>
            <a:pPr algn="r"/>
            <a:r>
              <a:rPr lang="en-US"/>
              <a:t>Title I</a:t>
            </a:r>
          </a:p>
        </p:txBody>
      </p:sp>
      <p:sp>
        <p:nvSpPr>
          <p:cNvPr id="3" name="Text Placeholder 2">
            <a:extLst>
              <a:ext uri="{FF2B5EF4-FFF2-40B4-BE49-F238E27FC236}">
                <a16:creationId xmlns:a16="http://schemas.microsoft.com/office/drawing/2014/main" id="{AE5AA1FF-518D-6761-5EEC-22B16638E2E7}"/>
              </a:ext>
            </a:extLst>
          </p:cNvPr>
          <p:cNvSpPr>
            <a:spLocks noGrp="1"/>
          </p:cNvSpPr>
          <p:nvPr>
            <p:ph type="body" idx="1"/>
          </p:nvPr>
        </p:nvSpPr>
        <p:spPr>
          <a:xfrm>
            <a:off x="-119691" y="285073"/>
            <a:ext cx="12243134" cy="3450613"/>
          </a:xfrm>
        </p:spPr>
        <p:txBody>
          <a:bodyPr spcFirstLastPara="1" wrap="square" lIns="91425" tIns="45700" rIns="91425" bIns="45700" anchor="t" anchorCtr="0">
            <a:noAutofit/>
          </a:bodyPr>
          <a:lstStyle/>
          <a:p>
            <a:r>
              <a:rPr lang="en-US" sz="2400" b="1">
                <a:solidFill>
                  <a:srgbClr val="4E3B30"/>
                </a:solidFill>
                <a:latin typeface="Corbel"/>
              </a:rPr>
              <a:t>Freedom Park School is a Title I school.</a:t>
            </a:r>
            <a:endParaRPr lang="en-US" sz="2400" b="1">
              <a:solidFill>
                <a:srgbClr val="000000"/>
              </a:solidFill>
            </a:endParaRPr>
          </a:p>
          <a:p>
            <a:r>
              <a:rPr lang="en-US" sz="2400" b="1">
                <a:solidFill>
                  <a:srgbClr val="4E3B30"/>
                </a:solidFill>
                <a:latin typeface="Corbel"/>
              </a:rPr>
              <a:t>We are provided financial assistance through the Every Student Succeeds Act, Part A. Its overall purpose is to ensure that all students have a fair and equal opportunity to obtain a high-quality education and reach, at a minimum, proficiency on state assessments (i.e. GA Milestones, End-of-Course, etc.), as well as involve parents in their child's education.</a:t>
            </a:r>
            <a:endParaRPr lang="en-US" sz="2400" b="1">
              <a:solidFill>
                <a:srgbClr val="000000"/>
              </a:solidFill>
            </a:endParaRPr>
          </a:p>
          <a:p>
            <a:r>
              <a:rPr lang="en-US" sz="2400" b="1">
                <a:solidFill>
                  <a:srgbClr val="4E3B30"/>
                </a:solidFill>
                <a:latin typeface="Corbel"/>
              </a:rPr>
              <a:t>There will be an upcoming Title I Annual Parent Meeting which will outline parent involvement opportunities - you will be sent meeting information via FPS's ClassDojo account later in the school year.</a:t>
            </a:r>
            <a:endParaRPr lang="en-US" sz="2400" b="1">
              <a:solidFill>
                <a:srgbClr val="000000"/>
              </a:solidFill>
            </a:endParaRPr>
          </a:p>
          <a:p>
            <a:r>
              <a:rPr lang="en-US" sz="2400" b="1">
                <a:solidFill>
                  <a:srgbClr val="4E3B30"/>
                </a:solidFill>
                <a:latin typeface="Corbel"/>
              </a:rPr>
              <a:t>If you have any questions, please contact the FPS Title I Parent Facilitator: </a:t>
            </a:r>
            <a:endParaRPr lang="en-US" sz="2400" b="1">
              <a:solidFill>
                <a:srgbClr val="000000"/>
              </a:solidFill>
            </a:endParaRPr>
          </a:p>
          <a:p>
            <a:pPr marL="114300" indent="0" algn="ctr">
              <a:lnSpc>
                <a:spcPct val="100000"/>
              </a:lnSpc>
              <a:buNone/>
            </a:pPr>
            <a:r>
              <a:rPr lang="en-US" sz="1600" b="1" err="1">
                <a:solidFill>
                  <a:srgbClr val="4E3B30"/>
                </a:solidFill>
                <a:latin typeface="Corbel"/>
              </a:rPr>
              <a:t>Jovanghn</a:t>
            </a:r>
            <a:r>
              <a:rPr lang="en-US" sz="1600" b="1">
                <a:solidFill>
                  <a:srgbClr val="4E3B30"/>
                </a:solidFill>
                <a:latin typeface="Corbel"/>
              </a:rPr>
              <a:t> Parks </a:t>
            </a:r>
            <a:endParaRPr lang="en-US" sz="1600" b="1">
              <a:solidFill>
                <a:srgbClr val="000000"/>
              </a:solidFill>
            </a:endParaRPr>
          </a:p>
          <a:p>
            <a:pPr marL="114300" indent="0" algn="ctr">
              <a:lnSpc>
                <a:spcPct val="100000"/>
              </a:lnSpc>
              <a:buNone/>
            </a:pPr>
            <a:r>
              <a:rPr lang="en-US" sz="1600" b="1">
                <a:solidFill>
                  <a:srgbClr val="4E3B30"/>
                </a:solidFill>
                <a:latin typeface="Corbel"/>
                <a:hlinkClick r:id="rId2"/>
              </a:rPr>
              <a:t>parksjo@boe.richmond.k12.ga.us</a:t>
            </a:r>
            <a:endParaRPr lang="en-US" sz="1600" b="1"/>
          </a:p>
          <a:p>
            <a:pPr marL="114300" indent="0" algn="ctr">
              <a:buNone/>
            </a:pPr>
            <a:endParaRPr lang="en-US" sz="1600" b="1">
              <a:solidFill>
                <a:srgbClr val="4E3B30"/>
              </a:solidFill>
              <a:latin typeface="Corbel"/>
            </a:endParaRPr>
          </a:p>
          <a:p>
            <a:endParaRPr lang="en-US" sz="2800" b="1"/>
          </a:p>
        </p:txBody>
      </p:sp>
    </p:spTree>
    <p:extLst>
      <p:ext uri="{BB962C8B-B14F-4D97-AF65-F5344CB8AC3E}">
        <p14:creationId xmlns:p14="http://schemas.microsoft.com/office/powerpoint/2010/main" val="2110999662"/>
      </p:ext>
    </p:extLst>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7d85746-30fc-4b73-a2b5-94df9652b7fd">
      <UserInfo>
        <DisplayName>Davis, Marion</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EF826EC8D318428557341924EE832D" ma:contentTypeVersion="4" ma:contentTypeDescription="Create a new document." ma:contentTypeScope="" ma:versionID="60df7a272e63e26fa94e633c0568587e">
  <xsd:schema xmlns:xsd="http://www.w3.org/2001/XMLSchema" xmlns:xs="http://www.w3.org/2001/XMLSchema" xmlns:p="http://schemas.microsoft.com/office/2006/metadata/properties" xmlns:ns2="50781c19-4500-4c6e-a33b-e6543ee983d8" xmlns:ns3="57d85746-30fc-4b73-a2b5-94df9652b7fd" targetNamespace="http://schemas.microsoft.com/office/2006/metadata/properties" ma:root="true" ma:fieldsID="4700a60be1188b8476b2cab7a8cfcdb5" ns2:_="" ns3:_="">
    <xsd:import namespace="50781c19-4500-4c6e-a33b-e6543ee983d8"/>
    <xsd:import namespace="57d85746-30fc-4b73-a2b5-94df9652b7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81c19-4500-4c6e-a33b-e6543ee98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85746-30fc-4b73-a2b5-94df9652b7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6227A-0B5A-4E77-8A18-8F01F715F8AE}">
  <ds:schemaRefs>
    <ds:schemaRef ds:uri="57d85746-30fc-4b73-a2b5-94df9652b7f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B8DD17-D074-4A0C-8D40-320A0734625E}">
  <ds:schemaRefs>
    <ds:schemaRef ds:uri="50781c19-4500-4c6e-a33b-e6543ee983d8"/>
    <ds:schemaRef ds:uri="57d85746-30fc-4b73-a2b5-94df9652b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0B2CC5-AF05-4F19-8905-2B11EEF980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12</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Gallery</vt:lpstr>
      <vt:lpstr>WELCOME  TO  MIDDLE SCHOOL OPEN HOUSE SCHOOL YEAR 2023-2024!</vt:lpstr>
      <vt:lpstr>FREEDOM PARK SCHOOL ADMINISTRATORS</vt:lpstr>
      <vt:lpstr>HOMEROOMS AND CORE CONTENT AREA TEACHERS</vt:lpstr>
      <vt:lpstr>MIDDLE SCHOOL COLLABORATIVE TEACHERS</vt:lpstr>
      <vt:lpstr>Teacher Contacts</vt:lpstr>
      <vt:lpstr>FPS Attendance Policy  </vt:lpstr>
      <vt:lpstr>Tardy Policy</vt:lpstr>
      <vt:lpstr>  ELECTRONIC DEVICES</vt:lpstr>
      <vt:lpstr>Title I</vt:lpstr>
      <vt:lpstr>CLASSROOM EXPECTATIONS   THE OVERARCHING EXPECTATION IN CLASS IS RESPECT: RESPECT FOR YOURSELF, RESPECT FOR OTHER STUDENTS, RESPECT FOR THE TEACHER/OR ANY INDIVIDUAL IN AUTHORITY, AND RESPECT FOR ANY GUESTS THAT MAY ENTER OUR REGULAR CLASSROOM OR VIRTUAL CLASS SESSIONS. ALTHOUGH THIS ENCOMPASSES ALL OTHER EXPECTATIONS, SEVERAL OTHERS ARE OUTLINED BELOW FOR CLARITY:             </vt:lpstr>
      <vt:lpstr>CLASSROOM DAILY PROCEDURES </vt:lpstr>
      <vt:lpstr>BREAKFAST &amp; LUNCH</vt:lpstr>
      <vt:lpstr>Middle School Counselor  </vt:lpstr>
      <vt:lpstr>   Middle School Counselor </vt:lpstr>
      <vt:lpstr>COUNSELING SERVICES INCLUDE: </vt:lpstr>
      <vt:lpstr>Bullying: No Bullying. It’s the Law</vt:lpstr>
      <vt:lpstr>HOMEWORK</vt:lpstr>
      <vt:lpstr>Supplies</vt:lpstr>
      <vt:lpstr>CLASS INSTRUCTION/DURATION:      ~Period 1:  7:30-8:20AM   ~Period 2:  8:20-9:10AM   ~Period 3:  9:10-10:00AM   ~Period 4:  10:05-10:55AM  ~Period 5:  10:55-11:45AM   ~Period 4:  11:45-1:55PM (Lunch Included)  ~Period 6:  1:00-1:50PM     </vt:lpstr>
      <vt:lpstr>Science Fair Information  </vt:lpstr>
      <vt:lpstr>COURSE ASSESSMENT PLAN  EACH STUDENT WILL RECEIVE A VARIETY OF ASSIGNMENTS DESIGNED TO ENHANCE THEIR LEARNING.   GRADING SYSTEM  Formative Assessments: 40%  Bell Work Journals Notebook Activities  Class Participation Homework  Summative Assessments: 60%  Tests  Quizzes  Projects     </vt:lpstr>
      <vt:lpstr>Missed work </vt:lpstr>
      <vt:lpstr>Late Assignments </vt:lpstr>
      <vt:lpstr>PRIMARY RESOURCES</vt:lpstr>
      <vt:lpstr>SECONDARY RESOURCES</vt:lpstr>
      <vt:lpstr>TUTORING IS AVAILABLE!!   LOG ON FOR A "JUST IN TIME" SESSION OR SCHEDULE AN APPOINTMENT FOR A LATER TIME.  PLEASE LOOK FOR THIS ICON ON YOUR LAUNCHPAD. </vt:lpstr>
      <vt:lpstr>Thank you for viewing our Open House! Please take 2-3 minutes to complete the questionnaire below.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VIRTUAL OPEN HOUSE SCHOOL YEAR 2020-2021!</dc:title>
  <cp:revision>19</cp:revision>
  <dcterms:created xsi:type="dcterms:W3CDTF">2020-06-02T23:02:41Z</dcterms:created>
  <dcterms:modified xsi:type="dcterms:W3CDTF">2023-08-03T12:24:07Z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0x010100CCEF826EC8D318428557341924EE832D</vt:lpwstr>
  </property>
</Properties>
</file>